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AE899-FB22-4F5E-8D8F-AF03926DAABE}" type="datetimeFigureOut">
              <a:rPr lang="zh-CN" altLang="en-US" smtClean="0"/>
              <a:t>2024-11-29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69D23-F563-421A-98B8-75E0B59AD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9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F69D23-F563-421A-98B8-75E0B59AD3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42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9803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600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63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4294967295"/>
          </p:nvPr>
        </p:nvSpPr>
        <p:spPr>
          <a:xfrm>
            <a:off x="1524000" y="3361406"/>
            <a:ext cx="9144000" cy="13357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初二三班      赵明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xmlns="" id="{F8DFBB5F-4FE1-4364-91A9-D5DF6B3747C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386514"/>
            <a:ext cx="9144000" cy="238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-150" dirty="0">
                <a:solidFill>
                  <a:srgbClr val="18AC86"/>
                </a:solidFill>
                <a:effectLst>
                  <a:outerShdw blurRad="50800" dist="38100" dir="5400000" algn="t" rotWithShape="0">
                    <a:schemeClr val="accent6">
                      <a:lumMod val="50000"/>
                      <a:alpha val="28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拒绝校园欺凌主题班会</a:t>
            </a:r>
          </a:p>
        </p:txBody>
      </p:sp>
    </p:spTree>
    <p:extLst>
      <p:ext uri="{BB962C8B-B14F-4D97-AF65-F5344CB8AC3E}">
        <p14:creationId xmlns:p14="http://schemas.microsoft.com/office/powerpoint/2010/main" val="377682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FA58C61-243C-4FA1-B2A5-6FDA2B378CC5}"/>
              </a:ext>
            </a:extLst>
          </p:cNvPr>
          <p:cNvSpPr txBox="1"/>
          <p:nvPr/>
        </p:nvSpPr>
        <p:spPr>
          <a:xfrm>
            <a:off x="5676900" y="1532890"/>
            <a:ext cx="57007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ED767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03</a:t>
            </a:r>
          </a:p>
          <a:p>
            <a:pPr lvl="0" algn="ctr"/>
            <a:r>
              <a:rPr lang="zh-CN" altLang="en-US" sz="5400" b="1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遭遇校园暴力时如何应对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90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9D48D01-EEB0-46B2-A96F-0EB0FDEDAAF5}"/>
              </a:ext>
            </a:extLst>
          </p:cNvPr>
          <p:cNvSpPr txBox="1"/>
          <p:nvPr/>
        </p:nvSpPr>
        <p:spPr>
          <a:xfrm>
            <a:off x="1364087" y="3849897"/>
            <a:ext cx="2622748" cy="1980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如果对方求财，要以人身安全为重，舍财保命。如果对方不是求财，要一边大声呼救，一边找机会逃跑。如果无法逃脱，就向对方求饶，以减少人身伤害。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5D6357-775B-4CE2-9B2B-4B66861D69D4}"/>
              </a:ext>
            </a:extLst>
          </p:cNvPr>
          <p:cNvSpPr txBox="1"/>
          <p:nvPr/>
        </p:nvSpPr>
        <p:spPr>
          <a:xfrm>
            <a:off x="4940078" y="3853431"/>
            <a:ext cx="2821087" cy="68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在身体受到暴力伤害时，要双手抱头，尤其是太阳穴和后脑。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80DF285-0002-464D-BF5C-A2695555BF1C}"/>
              </a:ext>
            </a:extLst>
          </p:cNvPr>
          <p:cNvSpPr txBox="1"/>
          <p:nvPr/>
        </p:nvSpPr>
        <p:spPr>
          <a:xfrm>
            <a:off x="1766439" y="638514"/>
            <a:ext cx="2220396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应对方法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1352E8E-0A8D-4D4C-AFBC-211D7BB4B7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635" y="4881375"/>
            <a:ext cx="2622748" cy="2622748"/>
          </a:xfrm>
          <a:prstGeom prst="rect">
            <a:avLst/>
          </a:prstGeom>
        </p:spPr>
      </p:pic>
      <p:pic>
        <p:nvPicPr>
          <p:cNvPr id="2" name="图片 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7013" y="1812290"/>
            <a:ext cx="2613600" cy="1692000"/>
          </a:xfrm>
          <a:prstGeom prst="rect">
            <a:avLst/>
          </a:prstGeom>
        </p:spPr>
      </p:pic>
      <p:pic>
        <p:nvPicPr>
          <p:cNvPr id="5" name="图片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078" y="1812290"/>
            <a:ext cx="2613600" cy="1692000"/>
          </a:xfrm>
          <a:prstGeom prst="rect">
            <a:avLst/>
          </a:prstGeom>
        </p:spPr>
      </p:pic>
      <p:pic>
        <p:nvPicPr>
          <p:cNvPr id="8" name="图片 7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0870" y="773430"/>
            <a:ext cx="34925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54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41037BB-BA2A-40ED-AC2A-A63548BB80B9}"/>
              </a:ext>
            </a:extLst>
          </p:cNvPr>
          <p:cNvSpPr txBox="1"/>
          <p:nvPr/>
        </p:nvSpPr>
        <p:spPr>
          <a:xfrm>
            <a:off x="2096571" y="1856292"/>
            <a:ext cx="8915901" cy="10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ts val="9000"/>
              </a:lnSpc>
            </a:pPr>
            <a:r>
              <a:rPr lang="zh-CN" altLang="en-US" sz="6000" b="1" spc="-500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这些你都记住了吗？</a:t>
            </a:r>
          </a:p>
        </p:txBody>
      </p:sp>
    </p:spTree>
    <p:extLst>
      <p:ext uri="{BB962C8B-B14F-4D97-AF65-F5344CB8AC3E}">
        <p14:creationId xmlns:p14="http://schemas.microsoft.com/office/powerpoint/2010/main" val="401071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8B4125A-BC45-4F0F-AC48-E4F4D65B4E54}"/>
              </a:ext>
            </a:extLst>
          </p:cNvPr>
          <p:cNvSpPr txBox="1"/>
          <p:nvPr/>
        </p:nvSpPr>
        <p:spPr>
          <a:xfrm>
            <a:off x="6123813" y="1826405"/>
            <a:ext cx="392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一、什么校园欺凌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153FB89-FC32-428F-8F93-0EBC895D49C6}"/>
              </a:ext>
            </a:extLst>
          </p:cNvPr>
          <p:cNvSpPr txBox="1"/>
          <p:nvPr/>
        </p:nvSpPr>
        <p:spPr>
          <a:xfrm>
            <a:off x="6123813" y="2941598"/>
            <a:ext cx="392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二、远离校园欺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凌</a:t>
            </a:r>
          </a:p>
        </p:txBody>
      </p:sp>
      <p:sp>
        <p:nvSpPr>
          <p:cNvPr id="7" name="文本框 6">
            <a:hlinkClick r:id="rId4" action="ppaction://hlinksldjump"/>
            <a:extLst>
              <a:ext uri="{FF2B5EF4-FFF2-40B4-BE49-F238E27FC236}">
                <a16:creationId xmlns:a16="http://schemas.microsoft.com/office/drawing/2014/main" xmlns="" id="{237CEAFE-0F37-48FC-83EC-C68E053224A6}"/>
              </a:ext>
            </a:extLst>
          </p:cNvPr>
          <p:cNvSpPr txBox="1"/>
          <p:nvPr/>
        </p:nvSpPr>
        <p:spPr>
          <a:xfrm>
            <a:off x="6123813" y="4081326"/>
            <a:ext cx="547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三、遭遇校园暴力时如何应对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75165E1-27BB-4C25-A781-56B3EFC25827}"/>
              </a:ext>
            </a:extLst>
          </p:cNvPr>
          <p:cNvSpPr txBox="1"/>
          <p:nvPr/>
        </p:nvSpPr>
        <p:spPr>
          <a:xfrm>
            <a:off x="3318658" y="2387600"/>
            <a:ext cx="21563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98454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20AC7C8-D6CF-4BBC-971A-AB07854EF24B}"/>
              </a:ext>
            </a:extLst>
          </p:cNvPr>
          <p:cNvSpPr txBox="1"/>
          <p:nvPr/>
        </p:nvSpPr>
        <p:spPr>
          <a:xfrm>
            <a:off x="4846630" y="2627452"/>
            <a:ext cx="6578221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你身边有发生过校园暴力事件吗？如果看到了，你会怎么做呢？ </a:t>
            </a:r>
          </a:p>
        </p:txBody>
      </p:sp>
    </p:spTree>
    <p:extLst>
      <p:ext uri="{BB962C8B-B14F-4D97-AF65-F5344CB8AC3E}">
        <p14:creationId xmlns:p14="http://schemas.microsoft.com/office/powerpoint/2010/main" val="9610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A58C61-243C-4FA1-B2A5-6FDA2B378CC5}"/>
              </a:ext>
            </a:extLst>
          </p:cNvPr>
          <p:cNvSpPr txBox="1"/>
          <p:nvPr/>
        </p:nvSpPr>
        <p:spPr>
          <a:xfrm>
            <a:off x="6373504" y="1674674"/>
            <a:ext cx="5089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01</a:t>
            </a:r>
          </a:p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什么校园欺凌</a:t>
            </a:r>
          </a:p>
        </p:txBody>
      </p:sp>
    </p:spTree>
    <p:extLst>
      <p:ext uri="{BB962C8B-B14F-4D97-AF65-F5344CB8AC3E}">
        <p14:creationId xmlns:p14="http://schemas.microsoft.com/office/powerpoint/2010/main" val="373010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9A444D2-603A-4EFD-AF8E-516E12D87B5E}"/>
              </a:ext>
            </a:extLst>
          </p:cNvPr>
          <p:cNvGrpSpPr/>
          <p:nvPr/>
        </p:nvGrpSpPr>
        <p:grpSpPr>
          <a:xfrm>
            <a:off x="846937" y="2631813"/>
            <a:ext cx="4134496" cy="3802668"/>
            <a:chOff x="846937" y="2754645"/>
            <a:chExt cx="4134496" cy="38026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17761856-A6FC-4EF5-8D61-59BF791AF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937" y="2914681"/>
              <a:ext cx="4134496" cy="2836264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F9499BD-4CA6-4FD8-BA45-354C9D7D622F}"/>
                </a:ext>
              </a:extLst>
            </p:cNvPr>
            <p:cNvSpPr txBox="1"/>
            <p:nvPr/>
          </p:nvSpPr>
          <p:spPr>
            <a:xfrm>
              <a:off x="2192035" y="5910982"/>
              <a:ext cx="1444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ED767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行为欺凌</a:t>
              </a:r>
              <a:endParaRPr lang="en-US" altLang="zh-CN" sz="2400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D5F4710-3B0B-495D-8638-93C59A2C325E}"/>
                </a:ext>
              </a:extLst>
            </p:cNvPr>
            <p:cNvSpPr/>
            <p:nvPr/>
          </p:nvSpPr>
          <p:spPr>
            <a:xfrm>
              <a:off x="1557518" y="2754645"/>
              <a:ext cx="2768822" cy="315633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D95142A-6ADC-4E0E-AB20-2539401820F0}"/>
              </a:ext>
            </a:extLst>
          </p:cNvPr>
          <p:cNvGrpSpPr/>
          <p:nvPr/>
        </p:nvGrpSpPr>
        <p:grpSpPr>
          <a:xfrm>
            <a:off x="4739332" y="2631813"/>
            <a:ext cx="3054220" cy="3802668"/>
            <a:chOff x="4739332" y="2631813"/>
            <a:chExt cx="3054220" cy="380266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A07376D4-3D2D-4E71-A25F-5A299342CC9B}"/>
                </a:ext>
              </a:extLst>
            </p:cNvPr>
            <p:cNvGrpSpPr/>
            <p:nvPr/>
          </p:nvGrpSpPr>
          <p:grpSpPr>
            <a:xfrm>
              <a:off x="4739332" y="2631813"/>
              <a:ext cx="2768822" cy="3802668"/>
              <a:chOff x="1557518" y="2754645"/>
              <a:chExt cx="2768822" cy="3802668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69E639D0-5994-487E-8149-4C5AF73CD817}"/>
                  </a:ext>
                </a:extLst>
              </p:cNvPr>
              <p:cNvSpPr txBox="1"/>
              <p:nvPr/>
            </p:nvSpPr>
            <p:spPr>
              <a:xfrm>
                <a:off x="2192035" y="5910982"/>
                <a:ext cx="14443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rgbClr val="ED767A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语言暴力</a:t>
                </a:r>
                <a:endParaRPr lang="en-US" altLang="zh-CN" sz="2400" dirty="0">
                  <a:solidFill>
                    <a:srgbClr val="ED767A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5CC21CEC-1E8D-453C-B972-2A34ACCFA862}"/>
                  </a:ext>
                </a:extLst>
              </p:cNvPr>
              <p:cNvSpPr/>
              <p:nvPr/>
            </p:nvSpPr>
            <p:spPr>
              <a:xfrm>
                <a:off x="1557518" y="2754645"/>
                <a:ext cx="2768822" cy="3156337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8C374EC4-4C56-4F2C-9958-439556AB5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57930" y="4096729"/>
              <a:ext cx="1835622" cy="176496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9F560BDB-4A3B-4C7F-BE0D-32C105D751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8752" y="2644944"/>
              <a:ext cx="1590261" cy="1618863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C039B633-ECF4-4DD0-AD95-8587B50C6ACE}"/>
              </a:ext>
            </a:extLst>
          </p:cNvPr>
          <p:cNvGrpSpPr/>
          <p:nvPr/>
        </p:nvGrpSpPr>
        <p:grpSpPr>
          <a:xfrm>
            <a:off x="7921150" y="2502748"/>
            <a:ext cx="2768822" cy="3927136"/>
            <a:chOff x="7921150" y="2502748"/>
            <a:chExt cx="2768822" cy="3927136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E5C1D03C-E7C7-4B4D-A155-177319946E30}"/>
                </a:ext>
              </a:extLst>
            </p:cNvPr>
            <p:cNvGrpSpPr/>
            <p:nvPr/>
          </p:nvGrpSpPr>
          <p:grpSpPr>
            <a:xfrm>
              <a:off x="7921150" y="2627216"/>
              <a:ext cx="2768822" cy="3802668"/>
              <a:chOff x="1557518" y="2754645"/>
              <a:chExt cx="2768822" cy="3802668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B4FD27FB-7C2F-470A-A75E-3FD5798B1C62}"/>
                  </a:ext>
                </a:extLst>
              </p:cNvPr>
              <p:cNvSpPr txBox="1"/>
              <p:nvPr/>
            </p:nvSpPr>
            <p:spPr>
              <a:xfrm>
                <a:off x="2192035" y="5910982"/>
                <a:ext cx="14443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rgbClr val="ED767A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心理暴力</a:t>
                </a:r>
                <a:endParaRPr lang="en-US" altLang="zh-CN" sz="2400" dirty="0">
                  <a:solidFill>
                    <a:srgbClr val="ED767A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3A4E2269-22B2-4579-B6C3-17C92EA8CE27}"/>
                  </a:ext>
                </a:extLst>
              </p:cNvPr>
              <p:cNvSpPr/>
              <p:nvPr/>
            </p:nvSpPr>
            <p:spPr>
              <a:xfrm>
                <a:off x="1557518" y="2754645"/>
                <a:ext cx="2768822" cy="3156337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3E010081-C5F5-40E6-A820-296ED955AD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69526" y="3978219"/>
              <a:ext cx="1320446" cy="1792031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BFEBF7F7-715D-4562-82F9-319A42A7BE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971481" y="2502748"/>
              <a:ext cx="1601372" cy="2247019"/>
            </a:xfrm>
            <a:prstGeom prst="rect">
              <a:avLst/>
            </a:prstGeom>
          </p:spPr>
        </p:pic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C930070-BFE5-4A30-B317-1387B5687A23}"/>
              </a:ext>
            </a:extLst>
          </p:cNvPr>
          <p:cNvSpPr txBox="1"/>
          <p:nvPr/>
        </p:nvSpPr>
        <p:spPr>
          <a:xfrm>
            <a:off x="2268866" y="1681780"/>
            <a:ext cx="776088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校园欺凌包括行为欺凌、语言暴力和心理暴力。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25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8EC788B-9ADF-4C7F-9435-CFE419380E08}"/>
              </a:ext>
            </a:extLst>
          </p:cNvPr>
          <p:cNvSpPr txBox="1"/>
          <p:nvPr/>
        </p:nvSpPr>
        <p:spPr>
          <a:xfrm>
            <a:off x="2095540" y="1630198"/>
            <a:ext cx="8243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每个人为了求知而来到校园，都希望和同学们团结友爱、和睦相处、共同进步。你不希望受到他人的谩骂与行为欺凌，别人也同样如此。因此，我们不要去做伤害他人的事情，营造一个文明、友爱的学习氛围。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8297343-825F-4D59-B4F8-2775C1823A6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250" y="3557612"/>
            <a:ext cx="3729128" cy="285635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1B214EA-E9AB-4326-8B81-5CE3310A0CD2}"/>
              </a:ext>
            </a:extLst>
          </p:cNvPr>
          <p:cNvSpPr txBox="1"/>
          <p:nvPr/>
        </p:nvSpPr>
        <p:spPr>
          <a:xfrm>
            <a:off x="7513712" y="4217470"/>
            <a:ext cx="29502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受到暴力侵害的同学通常在身体上和心灵上受到双重创伤，并且容易给他们留下阴影长期难以平复。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39E3BA3-48DB-4ECA-913A-1FB5324FD7E4}"/>
              </a:ext>
            </a:extLst>
          </p:cNvPr>
          <p:cNvGrpSpPr/>
          <p:nvPr/>
        </p:nvGrpSpPr>
        <p:grpSpPr>
          <a:xfrm>
            <a:off x="1180411" y="4147223"/>
            <a:ext cx="4593778" cy="1775650"/>
            <a:chOff x="924663" y="4985790"/>
            <a:chExt cx="4593778" cy="17756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81F6CD24-D93F-41DC-B12E-E4F5932E4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4663" y="4985790"/>
              <a:ext cx="2254303" cy="177565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B583B7E-9E4F-43CF-80B9-33C05C7EDCC0}"/>
                </a:ext>
              </a:extLst>
            </p:cNvPr>
            <p:cNvSpPr txBox="1"/>
            <p:nvPr/>
          </p:nvSpPr>
          <p:spPr>
            <a:xfrm>
              <a:off x="3264139" y="5501622"/>
              <a:ext cx="2254302" cy="74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安全小广播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82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A58C61-243C-4FA1-B2A5-6FDA2B378CC5}"/>
              </a:ext>
            </a:extLst>
          </p:cNvPr>
          <p:cNvSpPr txBox="1"/>
          <p:nvPr/>
        </p:nvSpPr>
        <p:spPr>
          <a:xfrm>
            <a:off x="6373504" y="1674674"/>
            <a:ext cx="5089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400" b="1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</a:p>
          <a:p>
            <a:pPr lvl="0" algn="ctr"/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远离校园欺凌</a:t>
            </a:r>
          </a:p>
        </p:txBody>
      </p:sp>
    </p:spTree>
    <p:extLst>
      <p:ext uri="{BB962C8B-B14F-4D97-AF65-F5344CB8AC3E}">
        <p14:creationId xmlns:p14="http://schemas.microsoft.com/office/powerpoint/2010/main" val="39734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B9CB181-A3ED-411E-987A-F182F0C5DF45}"/>
              </a:ext>
            </a:extLst>
          </p:cNvPr>
          <p:cNvGrpSpPr/>
          <p:nvPr/>
        </p:nvGrpSpPr>
        <p:grpSpPr>
          <a:xfrm>
            <a:off x="5056227" y="1746912"/>
            <a:ext cx="6803677" cy="5161517"/>
            <a:chOff x="5056227" y="1746912"/>
            <a:chExt cx="6803677" cy="516151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1A4972B-99A0-4DD5-962B-A732AB4DF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6227" y="1746912"/>
              <a:ext cx="6803677" cy="516151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C762A13A-2A89-4428-899A-D13729FD3124}"/>
                </a:ext>
              </a:extLst>
            </p:cNvPr>
            <p:cNvSpPr txBox="1"/>
            <p:nvPr/>
          </p:nvSpPr>
          <p:spPr>
            <a:xfrm>
              <a:off x="7824912" y="2250363"/>
              <a:ext cx="23153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向校园暴力说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“不” 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1B8701E-D56A-4D67-85D9-5CBA385DC056}"/>
              </a:ext>
            </a:extLst>
          </p:cNvPr>
          <p:cNvSpPr txBox="1"/>
          <p:nvPr/>
        </p:nvSpPr>
        <p:spPr>
          <a:xfrm>
            <a:off x="1221193" y="2287065"/>
            <a:ext cx="40349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法律规定殴打他人或故意伤害他人身体的行为，都属于违法行为。我们要树立正确的价值观，坚决向校园暴力说“不”。不崇拜暴力文化，不参与校园暴力。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00B489E-E3C6-4B8E-87F8-83AD5E5EFA7A}"/>
              </a:ext>
            </a:extLst>
          </p:cNvPr>
          <p:cNvSpPr txBox="1"/>
          <p:nvPr/>
        </p:nvSpPr>
        <p:spPr>
          <a:xfrm>
            <a:off x="990098" y="5178875"/>
            <a:ext cx="3734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>
                <a:solidFill>
                  <a:srgbClr val="ED767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向校园暴力说“不” </a:t>
            </a:r>
          </a:p>
        </p:txBody>
      </p:sp>
    </p:spTree>
    <p:extLst>
      <p:ext uri="{BB962C8B-B14F-4D97-AF65-F5344CB8AC3E}">
        <p14:creationId xmlns:p14="http://schemas.microsoft.com/office/powerpoint/2010/main" val="248996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C930070-BFE5-4A30-B317-1387B5687A23}"/>
              </a:ext>
            </a:extLst>
          </p:cNvPr>
          <p:cNvSpPr txBox="1"/>
          <p:nvPr/>
        </p:nvSpPr>
        <p:spPr>
          <a:xfrm>
            <a:off x="5660326" y="1439059"/>
            <a:ext cx="80051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为了避免成为被侵害的对象，我们还要会保护自己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D7AA06A-5911-4C75-B6D8-BBC50550E9AA}"/>
              </a:ext>
            </a:extLst>
          </p:cNvPr>
          <p:cNvGrpSpPr/>
          <p:nvPr/>
        </p:nvGrpSpPr>
        <p:grpSpPr>
          <a:xfrm>
            <a:off x="1546959" y="1407736"/>
            <a:ext cx="3579145" cy="2691742"/>
            <a:chOff x="785524" y="1905595"/>
            <a:chExt cx="3991193" cy="300162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AC72BC6-4155-4393-BCEF-852536932F9C}"/>
                </a:ext>
              </a:extLst>
            </p:cNvPr>
            <p:cNvSpPr txBox="1"/>
            <p:nvPr/>
          </p:nvSpPr>
          <p:spPr>
            <a:xfrm>
              <a:off x="1270915" y="4083520"/>
              <a:ext cx="3505802" cy="82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与人有矛盾时，要宽容忍让，避免发生暴力冲突，更不要以暴制暴。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590A764-28CE-44F2-9D3B-20297B021551}"/>
                </a:ext>
              </a:extLst>
            </p:cNvPr>
            <p:cNvGrpSpPr/>
            <p:nvPr/>
          </p:nvGrpSpPr>
          <p:grpSpPr>
            <a:xfrm>
              <a:off x="785524" y="1905595"/>
              <a:ext cx="3936601" cy="2143526"/>
              <a:chOff x="1017535" y="2219494"/>
              <a:chExt cx="3936601" cy="2143526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E9725DC6-7B32-4213-A229-49BCE461B1AE}"/>
                  </a:ext>
                </a:extLst>
              </p:cNvPr>
              <p:cNvSpPr/>
              <p:nvPr/>
            </p:nvSpPr>
            <p:spPr>
              <a:xfrm>
                <a:off x="1557518" y="2631814"/>
                <a:ext cx="3396618" cy="1731206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乘号 7">
                <a:extLst>
                  <a:ext uri="{FF2B5EF4-FFF2-40B4-BE49-F238E27FC236}">
                    <a16:creationId xmlns:a16="http://schemas.microsoft.com/office/drawing/2014/main" xmlns="" id="{562B8EA5-1373-4B14-88CC-952056435BD1}"/>
                  </a:ext>
                </a:extLst>
              </p:cNvPr>
              <p:cNvSpPr/>
              <p:nvPr/>
            </p:nvSpPr>
            <p:spPr bwMode="auto">
              <a:xfrm>
                <a:off x="1017535" y="2219494"/>
                <a:ext cx="1079966" cy="984675"/>
              </a:xfrm>
              <a:prstGeom prst="mathMultiply">
                <a:avLst/>
              </a:prstGeom>
              <a:solidFill>
                <a:srgbClr val="ED767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buFontTx/>
                  <a:buNone/>
                  <a:defRPr/>
                </a:pPr>
                <a:endParaRPr lang="zh-CN" altLang="en-US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4C6550E-7FED-402D-9ACE-61B9EE424C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56722" y="2447829"/>
              <a:ext cx="2534188" cy="1618492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C35CB72-8918-4F9C-A7BB-24202976E802}"/>
              </a:ext>
            </a:extLst>
          </p:cNvPr>
          <p:cNvGrpSpPr/>
          <p:nvPr/>
        </p:nvGrpSpPr>
        <p:grpSpPr>
          <a:xfrm>
            <a:off x="6965202" y="1407736"/>
            <a:ext cx="3579145" cy="2691742"/>
            <a:chOff x="6965202" y="1407736"/>
            <a:chExt cx="3579145" cy="269174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0B4522E7-FF04-4084-AB66-4177C1EAE094}"/>
                </a:ext>
              </a:extLst>
            </p:cNvPr>
            <p:cNvGrpSpPr/>
            <p:nvPr/>
          </p:nvGrpSpPr>
          <p:grpSpPr>
            <a:xfrm>
              <a:off x="6965202" y="1407736"/>
              <a:ext cx="3579145" cy="2691742"/>
              <a:chOff x="785524" y="1905595"/>
              <a:chExt cx="3991193" cy="3001628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1470DA3E-C5DE-4C1E-97B7-6367DE8D8F97}"/>
                  </a:ext>
                </a:extLst>
              </p:cNvPr>
              <p:cNvSpPr txBox="1"/>
              <p:nvPr/>
            </p:nvSpPr>
            <p:spPr>
              <a:xfrm>
                <a:off x="1270915" y="4083520"/>
                <a:ext cx="3505802" cy="823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与人友善，不与人结怨，以免被打击报复。</a:t>
                </a: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F31E51BC-7492-4EBC-B00D-656C0682AFE8}"/>
                  </a:ext>
                </a:extLst>
              </p:cNvPr>
              <p:cNvGrpSpPr/>
              <p:nvPr/>
            </p:nvGrpSpPr>
            <p:grpSpPr>
              <a:xfrm>
                <a:off x="785524" y="1905595"/>
                <a:ext cx="3936601" cy="2143526"/>
                <a:chOff x="1017535" y="2219494"/>
                <a:chExt cx="3936601" cy="2143526"/>
              </a:xfrm>
            </p:grpSpPr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xmlns="" id="{1C3E7EDB-51B8-4DA9-BB7B-96498A486053}"/>
                    </a:ext>
                  </a:extLst>
                </p:cNvPr>
                <p:cNvSpPr/>
                <p:nvPr/>
              </p:nvSpPr>
              <p:spPr>
                <a:xfrm>
                  <a:off x="1557518" y="2631814"/>
                  <a:ext cx="3396618" cy="1731206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乘号 15">
                  <a:extLst>
                    <a:ext uri="{FF2B5EF4-FFF2-40B4-BE49-F238E27FC236}">
                      <a16:creationId xmlns:a16="http://schemas.microsoft.com/office/drawing/2014/main" xmlns="" id="{E20EFCF3-B108-40D9-BDB2-68F0D9581F44}"/>
                    </a:ext>
                  </a:extLst>
                </p:cNvPr>
                <p:cNvSpPr/>
                <p:nvPr/>
              </p:nvSpPr>
              <p:spPr bwMode="auto">
                <a:xfrm>
                  <a:off x="1017535" y="2219494"/>
                  <a:ext cx="1079966" cy="984675"/>
                </a:xfrm>
                <a:prstGeom prst="mathMultiply">
                  <a:avLst/>
                </a:prstGeom>
                <a:solidFill>
                  <a:srgbClr val="ED767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buFontTx/>
                    <a:buNone/>
                    <a:defRPr/>
                  </a:pPr>
                  <a:endParaRPr lang="zh-CN" altLang="en-US"/>
                </a:p>
              </p:txBody>
            </p:sp>
          </p:grp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5A2179FC-1161-480F-AECA-0C0BDBAEA2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46094" y="1698694"/>
              <a:ext cx="1276789" cy="170223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8406CE85-9BD8-4B03-A18F-4621A11E3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823276" y="2016036"/>
              <a:ext cx="1198082" cy="1299574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B0118A7-ECBD-4EE0-B441-26D7E53C6DE1}"/>
              </a:ext>
            </a:extLst>
          </p:cNvPr>
          <p:cNvGrpSpPr/>
          <p:nvPr/>
        </p:nvGrpSpPr>
        <p:grpSpPr>
          <a:xfrm>
            <a:off x="1546959" y="3999207"/>
            <a:ext cx="3579145" cy="2368575"/>
            <a:chOff x="1546959" y="3999207"/>
            <a:chExt cx="3579145" cy="2368575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F201F5B9-C0CF-45BC-90F5-11813F9A0B3C}"/>
                </a:ext>
              </a:extLst>
            </p:cNvPr>
            <p:cNvGrpSpPr/>
            <p:nvPr/>
          </p:nvGrpSpPr>
          <p:grpSpPr>
            <a:xfrm>
              <a:off x="1546959" y="3999207"/>
              <a:ext cx="3579145" cy="2368575"/>
              <a:chOff x="785524" y="1905595"/>
              <a:chExt cx="3991193" cy="2641257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8459A8AF-E5A6-4DB7-9360-C04F9B965A9B}"/>
                  </a:ext>
                </a:extLst>
              </p:cNvPr>
              <p:cNvSpPr txBox="1"/>
              <p:nvPr/>
            </p:nvSpPr>
            <p:spPr>
              <a:xfrm>
                <a:off x="1270915" y="4083520"/>
                <a:ext cx="3505802" cy="463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更不要欺负弱小</a:t>
                </a: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650630DB-E11F-4629-9EA1-655CDE16293D}"/>
                  </a:ext>
                </a:extLst>
              </p:cNvPr>
              <p:cNvGrpSpPr/>
              <p:nvPr/>
            </p:nvGrpSpPr>
            <p:grpSpPr>
              <a:xfrm>
                <a:off x="785524" y="1905595"/>
                <a:ext cx="3936601" cy="2143526"/>
                <a:chOff x="1017535" y="2219494"/>
                <a:chExt cx="3936601" cy="2143526"/>
              </a:xfrm>
            </p:grpSpPr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xmlns="" id="{63037186-4923-480F-B323-CE547852A23E}"/>
                    </a:ext>
                  </a:extLst>
                </p:cNvPr>
                <p:cNvSpPr/>
                <p:nvPr/>
              </p:nvSpPr>
              <p:spPr>
                <a:xfrm>
                  <a:off x="1557518" y="2631814"/>
                  <a:ext cx="3396618" cy="1731206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乘号 23">
                  <a:extLst>
                    <a:ext uri="{FF2B5EF4-FFF2-40B4-BE49-F238E27FC236}">
                      <a16:creationId xmlns:a16="http://schemas.microsoft.com/office/drawing/2014/main" xmlns="" id="{F41F6079-F4E1-4762-A204-18D03A4C2E31}"/>
                    </a:ext>
                  </a:extLst>
                </p:cNvPr>
                <p:cNvSpPr/>
                <p:nvPr/>
              </p:nvSpPr>
              <p:spPr bwMode="auto">
                <a:xfrm>
                  <a:off x="1017535" y="2219494"/>
                  <a:ext cx="1079966" cy="984675"/>
                </a:xfrm>
                <a:prstGeom prst="mathMultiply">
                  <a:avLst/>
                </a:prstGeom>
                <a:solidFill>
                  <a:srgbClr val="ED767A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buFontTx/>
                    <a:buNone/>
                    <a:defRPr/>
                  </a:pPr>
                  <a:endParaRPr lang="zh-CN" altLang="en-US"/>
                </a:p>
              </p:txBody>
            </p:sp>
          </p:grpSp>
        </p:grp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F0A2AC3A-C62E-44A9-8AD7-C2FE7E459F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8278" y="4697477"/>
              <a:ext cx="1037678" cy="1194762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E86FEEAD-A183-4B5D-8B68-BC4880908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6947" flipH="1">
              <a:off x="2379295" y="4422212"/>
              <a:ext cx="1337167" cy="1591789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D3C0ACF-6C67-4483-9DAF-10ED0C817B04}"/>
              </a:ext>
            </a:extLst>
          </p:cNvPr>
          <p:cNvGrpSpPr/>
          <p:nvPr/>
        </p:nvGrpSpPr>
        <p:grpSpPr>
          <a:xfrm>
            <a:off x="7049598" y="3889070"/>
            <a:ext cx="3704691" cy="2889317"/>
            <a:chOff x="7049598" y="3889070"/>
            <a:chExt cx="3704691" cy="288931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2F4722F-9455-49F3-8582-3D2B30A2DD38}"/>
                </a:ext>
              </a:extLst>
            </p:cNvPr>
            <p:cNvSpPr txBox="1"/>
            <p:nvPr/>
          </p:nvSpPr>
          <p:spPr>
            <a:xfrm>
              <a:off x="7275840" y="6039723"/>
              <a:ext cx="34784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平时钱财不要外露，厕所、角落等是校园暴力多发的地带，最好与同学结伴而行。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1F1D796A-78DE-43BA-B4F1-1164C82FDAA6}"/>
                </a:ext>
              </a:extLst>
            </p:cNvPr>
            <p:cNvSpPr/>
            <p:nvPr/>
          </p:nvSpPr>
          <p:spPr>
            <a:xfrm>
              <a:off x="7449438" y="4437060"/>
              <a:ext cx="3045953" cy="1552478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A9CE9B47-A689-4EB0-A99C-0B28A1C2559F}"/>
                </a:ext>
              </a:extLst>
            </p:cNvPr>
            <p:cNvGrpSpPr/>
            <p:nvPr/>
          </p:nvGrpSpPr>
          <p:grpSpPr>
            <a:xfrm>
              <a:off x="7049598" y="3889070"/>
              <a:ext cx="763861" cy="858347"/>
              <a:chOff x="6885822" y="3984606"/>
              <a:chExt cx="763861" cy="858347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BA26C1C6-0129-4940-93D2-BDABFFE21E7F}"/>
                  </a:ext>
                </a:extLst>
              </p:cNvPr>
              <p:cNvSpPr/>
              <p:nvPr/>
            </p:nvSpPr>
            <p:spPr>
              <a:xfrm rot="7613717">
                <a:off x="7062484" y="4288226"/>
                <a:ext cx="204717" cy="558042"/>
              </a:xfrm>
              <a:prstGeom prst="rect">
                <a:avLst/>
              </a:prstGeom>
              <a:solidFill>
                <a:srgbClr val="ED76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86">
                <a:extLst>
                  <a:ext uri="{FF2B5EF4-FFF2-40B4-BE49-F238E27FC236}">
                    <a16:creationId xmlns:a16="http://schemas.microsoft.com/office/drawing/2014/main" xmlns="" id="{2D924D7E-F2C0-43DB-8239-B86DE279DBFA}"/>
                  </a:ext>
                </a:extLst>
              </p:cNvPr>
              <p:cNvSpPr/>
              <p:nvPr/>
            </p:nvSpPr>
            <p:spPr>
              <a:xfrm rot="2441213">
                <a:off x="7444966" y="3984606"/>
                <a:ext cx="204717" cy="858347"/>
              </a:xfrm>
              <a:custGeom>
                <a:avLst/>
                <a:gdLst>
                  <a:gd name="connsiteX0" fmla="*/ 0 w 204717"/>
                  <a:gd name="connsiteY0" fmla="*/ 0 h 558042"/>
                  <a:gd name="connsiteX1" fmla="*/ 204717 w 204717"/>
                  <a:gd name="connsiteY1" fmla="*/ 0 h 558042"/>
                  <a:gd name="connsiteX2" fmla="*/ 204717 w 204717"/>
                  <a:gd name="connsiteY2" fmla="*/ 558042 h 558042"/>
                  <a:gd name="connsiteX3" fmla="*/ 0 w 204717"/>
                  <a:gd name="connsiteY3" fmla="*/ 558042 h 558042"/>
                  <a:gd name="connsiteX4" fmla="*/ 0 w 204717"/>
                  <a:gd name="connsiteY4" fmla="*/ 0 h 558042"/>
                  <a:gd name="connsiteX0" fmla="*/ 12876 w 204717"/>
                  <a:gd name="connsiteY0" fmla="*/ 0 h 857084"/>
                  <a:gd name="connsiteX1" fmla="*/ 204717 w 204717"/>
                  <a:gd name="connsiteY1" fmla="*/ 299042 h 857084"/>
                  <a:gd name="connsiteX2" fmla="*/ 204717 w 204717"/>
                  <a:gd name="connsiteY2" fmla="*/ 857084 h 857084"/>
                  <a:gd name="connsiteX3" fmla="*/ 0 w 204717"/>
                  <a:gd name="connsiteY3" fmla="*/ 857084 h 857084"/>
                  <a:gd name="connsiteX4" fmla="*/ 12876 w 204717"/>
                  <a:gd name="connsiteY4" fmla="*/ 0 h 857084"/>
                  <a:gd name="connsiteX0" fmla="*/ 12876 w 204717"/>
                  <a:gd name="connsiteY0" fmla="*/ 1263 h 858347"/>
                  <a:gd name="connsiteX1" fmla="*/ 72521 w 204717"/>
                  <a:gd name="connsiteY1" fmla="*/ 0 h 858347"/>
                  <a:gd name="connsiteX2" fmla="*/ 204717 w 204717"/>
                  <a:gd name="connsiteY2" fmla="*/ 858347 h 858347"/>
                  <a:gd name="connsiteX3" fmla="*/ 0 w 204717"/>
                  <a:gd name="connsiteY3" fmla="*/ 858347 h 858347"/>
                  <a:gd name="connsiteX4" fmla="*/ 12876 w 204717"/>
                  <a:gd name="connsiteY4" fmla="*/ 1263 h 858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717" h="858347">
                    <a:moveTo>
                      <a:pt x="12876" y="1263"/>
                    </a:moveTo>
                    <a:lnTo>
                      <a:pt x="72521" y="0"/>
                    </a:lnTo>
                    <a:lnTo>
                      <a:pt x="204717" y="858347"/>
                    </a:lnTo>
                    <a:lnTo>
                      <a:pt x="0" y="858347"/>
                    </a:lnTo>
                    <a:lnTo>
                      <a:pt x="12876" y="1263"/>
                    </a:lnTo>
                    <a:close/>
                  </a:path>
                </a:pathLst>
              </a:custGeom>
              <a:solidFill>
                <a:srgbClr val="ED76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4CA70038-080E-4EFF-B2CE-9E4B734A6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3431" y="4532894"/>
              <a:ext cx="1697966" cy="1388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41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363</Words>
  <Application>Microsoft Office PowerPoint</Application>
  <PresentationFormat>宽屏</PresentationFormat>
  <Paragraphs>34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Noto Sans S Chinese DemiLight</vt:lpstr>
      <vt:lpstr>黑体</vt:lpstr>
      <vt:lpstr>宋体</vt:lpstr>
      <vt:lpstr>微软雅黑</vt:lpstr>
      <vt:lpstr>Arial</vt:lpstr>
      <vt:lpstr>Calibri</vt:lpstr>
      <vt:lpstr>Calibri Light</vt:lpstr>
      <vt:lpstr>主题</vt:lpstr>
      <vt:lpstr>拒绝校园欺凌主题班会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</dc:creator>
  <cp:lastModifiedBy>China</cp:lastModifiedBy>
  <cp:revision>29</cp:revision>
  <dcterms:created xsi:type="dcterms:W3CDTF">2021-04-22T13:42:20Z</dcterms:created>
  <dcterms:modified xsi:type="dcterms:W3CDTF">2024-11-29T02:59:36Z</dcterms:modified>
</cp:coreProperties>
</file>