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305" r:id="rId2"/>
    <p:sldId id="309" r:id="rId3"/>
    <p:sldId id="303" r:id="rId4"/>
    <p:sldId id="262" r:id="rId5"/>
    <p:sldId id="300" r:id="rId6"/>
    <p:sldId id="292" r:id="rId7"/>
    <p:sldId id="304" r:id="rId8"/>
    <p:sldId id="301" r:id="rId9"/>
    <p:sldId id="295" r:id="rId10"/>
    <p:sldId id="306" r:id="rId11"/>
    <p:sldId id="302" r:id="rId12"/>
    <p:sldId id="308" r:id="rId13"/>
    <p:sldId id="285"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512A"/>
    <a:srgbClr val="89B4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78" autoAdjust="0"/>
    <p:restoredTop sz="94660"/>
  </p:normalViewPr>
  <p:slideViewPr>
    <p:cSldViewPr snapToGrid="0">
      <p:cViewPr varScale="1">
        <p:scale>
          <a:sx n="70" d="100"/>
          <a:sy n="70" d="100"/>
        </p:scale>
        <p:origin x="852"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4EA562-E52F-49AB-A1D6-AA62EC72132B}" type="datetimeFigureOut">
              <a:rPr lang="zh-CN" altLang="en-US" smtClean="0"/>
              <a:t>2024/5/14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3371C9-CF39-43F4-9F71-679DA0F2BC0E}" type="slidenum">
              <a:rPr lang="zh-CN" altLang="en-US" smtClean="0"/>
              <a:t>‹#›</a:t>
            </a:fld>
            <a:endParaRPr lang="zh-CN" altLang="en-US"/>
          </a:p>
        </p:txBody>
      </p:sp>
    </p:spTree>
    <p:extLst>
      <p:ext uri="{BB962C8B-B14F-4D97-AF65-F5344CB8AC3E}">
        <p14:creationId xmlns:p14="http://schemas.microsoft.com/office/powerpoint/2010/main" val="10139898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端午临中夏，时清日复长</a:t>
            </a:r>
            <a:r>
              <a:rPr lang="zh-CN" altLang="en-US" sz="1200" kern="1200" dirty="0" smtClean="0">
                <a:solidFill>
                  <a:schemeClr val="tx1"/>
                </a:solidFill>
                <a:effectLst/>
                <a:latin typeface="+mn-lt"/>
                <a:ea typeface="+mn-ea"/>
                <a:cs typeface="+mn-cs"/>
              </a:rPr>
              <a:t>。</a:t>
            </a:r>
            <a:endParaRPr lang="zh-CN" altLang="en-US" dirty="0"/>
          </a:p>
        </p:txBody>
      </p:sp>
      <p:sp>
        <p:nvSpPr>
          <p:cNvPr id="4" name="灯片编号占位符 3"/>
          <p:cNvSpPr>
            <a:spLocks noGrp="1"/>
          </p:cNvSpPr>
          <p:nvPr>
            <p:ph type="sldNum" sz="quarter" idx="10"/>
          </p:nvPr>
        </p:nvSpPr>
        <p:spPr/>
        <p:txBody>
          <a:bodyPr/>
          <a:lstStyle/>
          <a:p>
            <a:fld id="{863371C9-CF39-43F4-9F71-679DA0F2BC0E}" type="slidenum">
              <a:rPr lang="zh-CN" altLang="en-US" smtClean="0"/>
              <a:t>1</a:t>
            </a:fld>
            <a:endParaRPr lang="zh-CN" altLang="en-US"/>
          </a:p>
        </p:txBody>
      </p:sp>
    </p:spTree>
    <p:extLst>
      <p:ext uri="{BB962C8B-B14F-4D97-AF65-F5344CB8AC3E}">
        <p14:creationId xmlns:p14="http://schemas.microsoft.com/office/powerpoint/2010/main" val="12203541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BC72FEC-8A53-401E-8928-98656C14CB4C}" type="datetimeFigureOut">
              <a:rPr lang="zh-CN" altLang="en-US" smtClean="0"/>
              <a:t>2024/5/14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CA4CE09-60A8-4D32-8BD7-4F2E1256A784}" type="slidenum">
              <a:rPr lang="zh-CN" altLang="en-US" smtClean="0"/>
              <a:t>‹#›</a:t>
            </a:fld>
            <a:endParaRPr lang="zh-CN" altLang="en-US"/>
          </a:p>
        </p:txBody>
      </p:sp>
    </p:spTree>
    <p:extLst>
      <p:ext uri="{BB962C8B-B14F-4D97-AF65-F5344CB8AC3E}">
        <p14:creationId xmlns:p14="http://schemas.microsoft.com/office/powerpoint/2010/main" val="9719503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BC72FEC-8A53-401E-8928-98656C14CB4C}" type="datetimeFigureOut">
              <a:rPr lang="zh-CN" altLang="en-US" smtClean="0"/>
              <a:t>2024/5/14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CA4CE09-60A8-4D32-8BD7-4F2E1256A784}" type="slidenum">
              <a:rPr lang="zh-CN" altLang="en-US" smtClean="0"/>
              <a:t>‹#›</a:t>
            </a:fld>
            <a:endParaRPr lang="zh-CN" altLang="en-US"/>
          </a:p>
        </p:txBody>
      </p:sp>
    </p:spTree>
    <p:extLst>
      <p:ext uri="{BB962C8B-B14F-4D97-AF65-F5344CB8AC3E}">
        <p14:creationId xmlns:p14="http://schemas.microsoft.com/office/powerpoint/2010/main" val="26550525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2081798"/>
      </p:ext>
    </p:extLst>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slide" Target="slide8.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410" y="0"/>
            <a:ext cx="12171589" cy="6869519"/>
          </a:xfrm>
          <a:prstGeom prst="rect">
            <a:avLst/>
          </a:prstGeom>
        </p:spPr>
      </p:pic>
    </p:spTree>
    <p:extLst>
      <p:ext uri="{BB962C8B-B14F-4D97-AF65-F5344CB8AC3E}">
        <p14:creationId xmlns:p14="http://schemas.microsoft.com/office/powerpoint/2010/main" val="40602209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442118" y="530863"/>
            <a:ext cx="3364401" cy="2308324"/>
          </a:xfrm>
          <a:prstGeom prst="rect">
            <a:avLst/>
          </a:prstGeom>
        </p:spPr>
        <p:txBody>
          <a:bodyPr wrap="square">
            <a:spAutoFit/>
          </a:bodyPr>
          <a:lstStyle/>
          <a:p>
            <a:pPr algn="ctr">
              <a:lnSpc>
                <a:spcPct val="200000"/>
              </a:lnSpc>
            </a:pPr>
            <a:r>
              <a:rPr lang="en-US" altLang="zh-CN" sz="3600" b="1" dirty="0" smtClean="0">
                <a:latin typeface="微软雅黑" panose="020B0503020204020204" pitchFamily="34" charset="-122"/>
                <a:ea typeface="微软雅黑" panose="020B0503020204020204" pitchFamily="34" charset="-122"/>
              </a:rPr>
              <a:t>《</a:t>
            </a:r>
            <a:r>
              <a:rPr lang="zh-CN" altLang="en-US" sz="3600" b="1" dirty="0" smtClean="0">
                <a:latin typeface="微软雅黑" panose="020B0503020204020204" pitchFamily="34" charset="-122"/>
                <a:ea typeface="微软雅黑" panose="020B0503020204020204" pitchFamily="34" charset="-122"/>
              </a:rPr>
              <a:t>七律</a:t>
            </a:r>
            <a:r>
              <a:rPr lang="en-US" altLang="zh-CN" sz="3600" b="1" dirty="0" smtClean="0">
                <a:latin typeface="微软雅黑" panose="020B0503020204020204" pitchFamily="34" charset="-122"/>
                <a:ea typeface="微软雅黑" panose="020B0503020204020204" pitchFamily="34" charset="-122"/>
              </a:rPr>
              <a:t>·</a:t>
            </a:r>
            <a:r>
              <a:rPr lang="zh-CN" altLang="en-US" sz="3600" b="1" dirty="0" smtClean="0">
                <a:latin typeface="微软雅黑" panose="020B0503020204020204" pitchFamily="34" charset="-122"/>
                <a:ea typeface="微软雅黑" panose="020B0503020204020204" pitchFamily="34" charset="-122"/>
              </a:rPr>
              <a:t>端午</a:t>
            </a:r>
            <a:r>
              <a:rPr lang="en-US" altLang="zh-CN" sz="3600" b="1" dirty="0" smtClean="0">
                <a:latin typeface="微软雅黑" panose="020B0503020204020204" pitchFamily="34" charset="-122"/>
                <a:ea typeface="微软雅黑" panose="020B0503020204020204" pitchFamily="34" charset="-122"/>
              </a:rPr>
              <a:t>》</a:t>
            </a:r>
          </a:p>
          <a:p>
            <a:pPr algn="ctr">
              <a:lnSpc>
                <a:spcPct val="200000"/>
              </a:lnSpc>
            </a:pPr>
            <a:r>
              <a:rPr lang="zh-CN" altLang="en-US" sz="3600" b="1" dirty="0" smtClean="0">
                <a:latin typeface="微软雅黑" panose="020B0503020204020204" pitchFamily="34" charset="-122"/>
                <a:ea typeface="微软雅黑" panose="020B0503020204020204" pitchFamily="34" charset="-122"/>
              </a:rPr>
              <a:t>唐</a:t>
            </a:r>
            <a:r>
              <a:rPr lang="en-US" altLang="zh-CN" sz="3600" b="1" dirty="0" smtClean="0">
                <a:latin typeface="微软雅黑" panose="020B0503020204020204" pitchFamily="34" charset="-122"/>
                <a:ea typeface="微软雅黑" panose="020B0503020204020204" pitchFamily="34" charset="-122"/>
              </a:rPr>
              <a:t>·</a:t>
            </a:r>
            <a:r>
              <a:rPr lang="zh-CN" altLang="en-US" sz="3600" b="1" dirty="0" smtClean="0">
                <a:latin typeface="微软雅黑" panose="020B0503020204020204" pitchFamily="34" charset="-122"/>
                <a:ea typeface="微软雅黑" panose="020B0503020204020204" pitchFamily="34" charset="-122"/>
              </a:rPr>
              <a:t>殷尧藩</a:t>
            </a:r>
            <a:r>
              <a:rPr lang="zh-CN" altLang="en-US" sz="3600" b="1" dirty="0">
                <a:latin typeface="微软雅黑" panose="020B0503020204020204" pitchFamily="34" charset="-122"/>
                <a:ea typeface="微软雅黑" panose="020B0503020204020204" pitchFamily="34" charset="-122"/>
              </a:rPr>
              <a:t>　　</a:t>
            </a:r>
            <a:endParaRPr lang="zh-CN" altLang="en-US" sz="2400" dirty="0">
              <a:latin typeface="+mn-ea"/>
            </a:endParaRPr>
          </a:p>
        </p:txBody>
      </p:sp>
    </p:spTree>
    <p:extLst>
      <p:ext uri="{BB962C8B-B14F-4D97-AF65-F5344CB8AC3E}">
        <p14:creationId xmlns:p14="http://schemas.microsoft.com/office/powerpoint/2010/main" val="33382332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2335188" y="2661360"/>
            <a:ext cx="7521102" cy="2604949"/>
          </a:xfrm>
          <a:prstGeom prst="rect">
            <a:avLst/>
          </a:prstGeom>
          <a:solidFill>
            <a:srgbClr val="25512A"/>
          </a:solidFill>
        </p:spPr>
        <p:txBody>
          <a:bodyPr wrap="square" rtlCol="0">
            <a:noAutofit/>
          </a:bodyPr>
          <a:lstStyle/>
          <a:p>
            <a:pPr algn="ctr"/>
            <a:endParaRPr lang="zh-CN" altLang="en-US" sz="2400" b="1" i="1"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2418915" y="2737560"/>
            <a:ext cx="7258085" cy="2365576"/>
          </a:xfrm>
          <a:prstGeom prst="rect">
            <a:avLst/>
          </a:prstGeom>
          <a:noFill/>
          <a:ln>
            <a:solidFill>
              <a:schemeClr val="bg1"/>
            </a:solidFill>
          </a:ln>
        </p:spPr>
        <p:txBody>
          <a:bodyPr wrap="square" rtlCol="0">
            <a:noAutofit/>
          </a:bodyPr>
          <a:lstStyle/>
          <a:p>
            <a:pPr algn="ctr"/>
            <a:endParaRPr lang="zh-CN" altLang="en-US" sz="2400" b="1" i="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3168029" y="3920348"/>
            <a:ext cx="6131807" cy="1107996"/>
          </a:xfrm>
          <a:prstGeom prst="rect">
            <a:avLst/>
          </a:prstGeom>
        </p:spPr>
        <p:txBody>
          <a:bodyPr wrap="none">
            <a:spAutoFit/>
          </a:bodyPr>
          <a:lstStyle/>
          <a:p>
            <a:r>
              <a:rPr lang="zh-CN" altLang="en-US" sz="6600" b="1" dirty="0" smtClean="0">
                <a:solidFill>
                  <a:schemeClr val="bg1"/>
                </a:solidFill>
                <a:latin typeface="楷体" panose="02010609060101010101" pitchFamily="49" charset="-122"/>
                <a:ea typeface="楷体" panose="02010609060101010101" pitchFamily="49" charset="-122"/>
              </a:rPr>
              <a:t>端午节现代意义</a:t>
            </a:r>
            <a:endParaRPr lang="zh-CN" altLang="en-US" sz="6600" b="1" dirty="0">
              <a:solidFill>
                <a:schemeClr val="bg1"/>
              </a:solidFill>
              <a:latin typeface="楷体" panose="02010609060101010101" pitchFamily="49" charset="-122"/>
              <a:ea typeface="楷体" panose="02010609060101010101" pitchFamily="49" charset="-122"/>
            </a:endParaRPr>
          </a:p>
        </p:txBody>
      </p:sp>
      <p:sp>
        <p:nvSpPr>
          <p:cNvPr id="10" name="矩形 9"/>
          <p:cNvSpPr/>
          <p:nvPr/>
        </p:nvSpPr>
        <p:spPr>
          <a:xfrm>
            <a:off x="4490728" y="2857040"/>
            <a:ext cx="2733441" cy="1107996"/>
          </a:xfrm>
          <a:prstGeom prst="rect">
            <a:avLst/>
          </a:prstGeom>
        </p:spPr>
        <p:txBody>
          <a:bodyPr wrap="none">
            <a:spAutoFit/>
          </a:bodyPr>
          <a:lstStyle/>
          <a:p>
            <a:r>
              <a:rPr lang="zh-CN" altLang="en-US" sz="6600" b="1" dirty="0" smtClean="0">
                <a:solidFill>
                  <a:schemeClr val="bg1"/>
                </a:solidFill>
                <a:latin typeface="楷体" panose="02010609060101010101" pitchFamily="49" charset="-122"/>
                <a:ea typeface="楷体" panose="02010609060101010101" pitchFamily="49" charset="-122"/>
              </a:rPr>
              <a:t>第四章</a:t>
            </a:r>
            <a:endParaRPr lang="zh-CN" altLang="en-US" sz="6600" b="1" dirty="0">
              <a:solidFill>
                <a:schemeClr val="bg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9974387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1580" y="2342211"/>
            <a:ext cx="8315262" cy="2434506"/>
          </a:xfrm>
          <a:prstGeom prst="rect">
            <a:avLst/>
          </a:prstGeom>
        </p:spPr>
      </p:pic>
    </p:spTree>
    <p:extLst>
      <p:ext uri="{BB962C8B-B14F-4D97-AF65-F5344CB8AC3E}">
        <p14:creationId xmlns:p14="http://schemas.microsoft.com/office/powerpoint/2010/main" val="5631357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a:extLst>
              <a:ext uri="{FF2B5EF4-FFF2-40B4-BE49-F238E27FC236}">
                <a16:creationId xmlns:a16="http://schemas.microsoft.com/office/drawing/2014/main" xmlns="" id="{2E99907D-4066-4AA0-AE27-8D561BC1528C}"/>
              </a:ext>
            </a:extLst>
          </p:cNvPr>
          <p:cNvSpPr/>
          <p:nvPr/>
        </p:nvSpPr>
        <p:spPr>
          <a:xfrm>
            <a:off x="1259450" y="1523730"/>
            <a:ext cx="4621148" cy="4525266"/>
          </a:xfrm>
          <a:prstGeom prst="roundRect">
            <a:avLst>
              <a:gd name="adj" fmla="val 0"/>
            </a:avLst>
          </a:prstGeom>
          <a:noFill/>
          <a:ln>
            <a:solidFill>
              <a:srgbClr val="25512A"/>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2" name="矩形 11">
            <a:extLst>
              <a:ext uri="{FF2B5EF4-FFF2-40B4-BE49-F238E27FC236}">
                <a16:creationId xmlns:a16="http://schemas.microsoft.com/office/drawing/2014/main" xmlns="" id="{66730141-C7FD-4B33-AC90-2C9EDB9BE149}"/>
              </a:ext>
            </a:extLst>
          </p:cNvPr>
          <p:cNvSpPr/>
          <p:nvPr/>
        </p:nvSpPr>
        <p:spPr>
          <a:xfrm>
            <a:off x="1683383" y="2070341"/>
            <a:ext cx="4035027" cy="3416320"/>
          </a:xfrm>
          <a:prstGeom prst="rect">
            <a:avLst/>
          </a:prstGeom>
        </p:spPr>
        <p:txBody>
          <a:bodyPr wrap="square">
            <a:spAutoFit/>
          </a:bodyPr>
          <a:lstStyle/>
          <a:p>
            <a:pPr>
              <a:lnSpc>
                <a:spcPct val="150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      端午节作为中国</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传统</a:t>
            </a: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节日，内容</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丰富，是中国传统文化精神的体现之一，反映着中华民族的心理认同。</a:t>
            </a:r>
            <a:endParaRPr lang="en-US" altLang="zh-CN"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      传统文化具有凝聚</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人心、涵养文明</a:t>
            </a: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的作用。传统</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节日所蕴含的深厚文化内涵需要与时俱进，与</a:t>
            </a: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现代社会相</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结合</a:t>
            </a: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，在</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不断发展的当代社会中</a:t>
            </a: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展现重要</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意义。</a:t>
            </a:r>
          </a:p>
        </p:txBody>
      </p:sp>
      <p:sp>
        <p:nvSpPr>
          <p:cNvPr id="24" name="文本框 23"/>
          <p:cNvSpPr txBox="1"/>
          <p:nvPr/>
        </p:nvSpPr>
        <p:spPr>
          <a:xfrm>
            <a:off x="4206240" y="408167"/>
            <a:ext cx="4114800" cy="584775"/>
          </a:xfrm>
          <a:prstGeom prst="rect">
            <a:avLst/>
          </a:prstGeom>
          <a:noFill/>
        </p:spPr>
        <p:txBody>
          <a:bodyPr wrap="square" rtlCol="0">
            <a:spAutoFit/>
          </a:bodyPr>
          <a:lstStyle/>
          <a:p>
            <a:pPr algn="ctr"/>
            <a:r>
              <a:rPr lang="zh-CN" altLang="en-US" sz="3200" b="1" dirty="0" smtClean="0">
                <a:latin typeface="楷体" panose="02010609060101010101" pitchFamily="49" charset="-122"/>
                <a:ea typeface="楷体" panose="02010609060101010101" pitchFamily="49" charset="-122"/>
              </a:rPr>
              <a:t>端午节现代</a:t>
            </a:r>
            <a:r>
              <a:rPr lang="zh-CN" altLang="en-US" sz="3200" b="1" dirty="0">
                <a:latin typeface="楷体" panose="02010609060101010101" pitchFamily="49" charset="-122"/>
                <a:ea typeface="楷体" panose="02010609060101010101" pitchFamily="49" charset="-122"/>
              </a:rPr>
              <a:t>意义</a:t>
            </a:r>
          </a:p>
        </p:txBody>
      </p:sp>
      <p:sp>
        <p:nvSpPr>
          <p:cNvPr id="26" name="矩形: 圆角 9">
            <a:extLst>
              <a:ext uri="{FF2B5EF4-FFF2-40B4-BE49-F238E27FC236}">
                <a16:creationId xmlns:a16="http://schemas.microsoft.com/office/drawing/2014/main" xmlns="" id="{2E99907D-4066-4AA0-AE27-8D561BC1528C}"/>
              </a:ext>
            </a:extLst>
          </p:cNvPr>
          <p:cNvSpPr/>
          <p:nvPr/>
        </p:nvSpPr>
        <p:spPr>
          <a:xfrm>
            <a:off x="6577488" y="1523730"/>
            <a:ext cx="4640972" cy="4525266"/>
          </a:xfrm>
          <a:prstGeom prst="roundRect">
            <a:avLst>
              <a:gd name="adj" fmla="val 0"/>
            </a:avLst>
          </a:prstGeom>
          <a:noFill/>
          <a:ln>
            <a:solidFill>
              <a:srgbClr val="25512A"/>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 name="矩形 1"/>
          <p:cNvSpPr/>
          <p:nvPr/>
        </p:nvSpPr>
        <p:spPr>
          <a:xfrm>
            <a:off x="6816690" y="1870454"/>
            <a:ext cx="4162567" cy="3831818"/>
          </a:xfrm>
          <a:prstGeom prst="rect">
            <a:avLst/>
          </a:prstGeom>
        </p:spPr>
        <p:txBody>
          <a:bodyPr wrap="square">
            <a:spAutoFit/>
          </a:bodyPr>
          <a:lstStyle/>
          <a:p>
            <a:pPr>
              <a:lnSpc>
                <a:spcPct val="150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      中国</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传统节日文化内涵丰富，渗透着中华民族的传统美德。比如端午节纪念屈原的习俗就流露着爱国、报国的思想。传统节日是我们独特的文化回忆，可以唤起人们对于民族精神的认同，其中体现的中华民族传统美德可以筑牢全国人民共同前进的道德基础，</a:t>
            </a: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助力中国特色社会主义</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核心价值观的树立，增强中华民族奋勇向前的民族凝聚力。</a:t>
            </a:r>
          </a:p>
        </p:txBody>
      </p:sp>
    </p:spTree>
    <p:extLst>
      <p:ext uri="{BB962C8B-B14F-4D97-AF65-F5344CB8AC3E}">
        <p14:creationId xmlns:p14="http://schemas.microsoft.com/office/powerpoint/2010/main" val="30642543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1">
            <a:hlinkClick r:id="rId2" action="ppaction://hlinksldjump"/>
          </p:cNvPr>
          <p:cNvPicPr>
            <a:picLocks noChangeAspect="1"/>
          </p:cNvPicPr>
          <p:nvPr/>
        </p:nvPicPr>
        <p:blipFill>
          <a:blip r:embed="rId3"/>
          <a:stretch>
            <a:fillRect/>
          </a:stretch>
        </p:blipFill>
        <p:spPr>
          <a:xfrm>
            <a:off x="4596000" y="1472563"/>
            <a:ext cx="4680000" cy="653715"/>
          </a:xfrm>
          <a:prstGeom prst="rect">
            <a:avLst/>
          </a:prstGeom>
        </p:spPr>
      </p:pic>
      <p:pic>
        <p:nvPicPr>
          <p:cNvPr id="5" name="图片 2"/>
          <p:cNvPicPr>
            <a:picLocks noChangeAspect="1"/>
          </p:cNvPicPr>
          <p:nvPr/>
        </p:nvPicPr>
        <p:blipFill>
          <a:blip r:embed="rId4"/>
          <a:stretch>
            <a:fillRect/>
          </a:stretch>
        </p:blipFill>
        <p:spPr>
          <a:xfrm>
            <a:off x="4598444" y="2537847"/>
            <a:ext cx="4680000" cy="666455"/>
          </a:xfrm>
          <a:prstGeom prst="rect">
            <a:avLst/>
          </a:prstGeom>
        </p:spPr>
      </p:pic>
      <p:pic>
        <p:nvPicPr>
          <p:cNvPr id="6" name="图片 3">
            <a:hlinkClick r:id="rId5" action="ppaction://hlinksldjump"/>
          </p:cNvPr>
          <p:cNvPicPr>
            <a:picLocks noChangeAspect="1"/>
          </p:cNvPicPr>
          <p:nvPr/>
        </p:nvPicPr>
        <p:blipFill>
          <a:blip r:embed="rId6"/>
          <a:stretch>
            <a:fillRect/>
          </a:stretch>
        </p:blipFill>
        <p:spPr>
          <a:xfrm>
            <a:off x="4591238" y="3615262"/>
            <a:ext cx="4680000" cy="651646"/>
          </a:xfrm>
          <a:prstGeom prst="rect">
            <a:avLst/>
          </a:prstGeom>
        </p:spPr>
      </p:pic>
      <p:pic>
        <p:nvPicPr>
          <p:cNvPr id="7" name="图片 4">
            <a:hlinkClick r:id="rId7" action="ppaction://hlinksldjump"/>
          </p:cNvPr>
          <p:cNvPicPr>
            <a:picLocks noChangeAspect="1"/>
          </p:cNvPicPr>
          <p:nvPr/>
        </p:nvPicPr>
        <p:blipFill>
          <a:blip r:embed="rId8"/>
          <a:stretch>
            <a:fillRect/>
          </a:stretch>
        </p:blipFill>
        <p:spPr>
          <a:xfrm>
            <a:off x="4591238" y="4683156"/>
            <a:ext cx="4680000" cy="655797"/>
          </a:xfrm>
          <a:prstGeom prst="rect">
            <a:avLst/>
          </a:prstGeom>
        </p:spPr>
      </p:pic>
      <p:sp>
        <p:nvSpPr>
          <p:cNvPr id="8" name="文本框 7"/>
          <p:cNvSpPr txBox="1"/>
          <p:nvPr/>
        </p:nvSpPr>
        <p:spPr>
          <a:xfrm>
            <a:off x="2290099" y="2169191"/>
            <a:ext cx="1292662" cy="2509411"/>
          </a:xfrm>
          <a:prstGeom prst="rect">
            <a:avLst/>
          </a:prstGeom>
          <a:noFill/>
        </p:spPr>
        <p:txBody>
          <a:bodyPr vert="eaVert" wrap="square" rtlCol="0">
            <a:spAutoFit/>
          </a:bodyPr>
          <a:lstStyle/>
          <a:p>
            <a:pPr algn="ctr"/>
            <a:r>
              <a:rPr lang="zh-CN" altLang="en-US" sz="7200" b="1" dirty="0">
                <a:solidFill>
                  <a:srgbClr val="25512A"/>
                </a:solidFill>
                <a:latin typeface="楷体" panose="02010609060101010101" pitchFamily="49" charset="-122"/>
                <a:ea typeface="楷体" panose="02010609060101010101" pitchFamily="49" charset="-122"/>
              </a:rPr>
              <a:t>目录</a:t>
            </a:r>
          </a:p>
        </p:txBody>
      </p:sp>
    </p:spTree>
    <p:extLst>
      <p:ext uri="{BB962C8B-B14F-4D97-AF65-F5344CB8AC3E}">
        <p14:creationId xmlns:p14="http://schemas.microsoft.com/office/powerpoint/2010/main" val="29939648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2335188" y="2661360"/>
            <a:ext cx="7521102" cy="2604949"/>
          </a:xfrm>
          <a:prstGeom prst="rect">
            <a:avLst/>
          </a:prstGeom>
          <a:solidFill>
            <a:srgbClr val="25512A"/>
          </a:solidFill>
        </p:spPr>
        <p:txBody>
          <a:bodyPr wrap="square" rtlCol="0">
            <a:noAutofit/>
          </a:bodyPr>
          <a:lstStyle/>
          <a:p>
            <a:pPr algn="ctr"/>
            <a:endParaRPr lang="zh-CN" altLang="en-US" sz="2400" b="1" i="1"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2418915" y="2737560"/>
            <a:ext cx="7258085" cy="2365576"/>
          </a:xfrm>
          <a:prstGeom prst="rect">
            <a:avLst/>
          </a:prstGeom>
          <a:noFill/>
          <a:ln>
            <a:solidFill>
              <a:schemeClr val="bg1"/>
            </a:solidFill>
          </a:ln>
        </p:spPr>
        <p:txBody>
          <a:bodyPr wrap="square" rtlCol="0">
            <a:noAutofit/>
          </a:bodyPr>
          <a:lstStyle/>
          <a:p>
            <a:pPr algn="ctr"/>
            <a:endParaRPr lang="zh-CN" altLang="en-US" sz="2400" b="1" i="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3454632" y="3895595"/>
            <a:ext cx="5282215" cy="1107996"/>
          </a:xfrm>
          <a:prstGeom prst="rect">
            <a:avLst/>
          </a:prstGeom>
        </p:spPr>
        <p:txBody>
          <a:bodyPr wrap="none">
            <a:spAutoFit/>
          </a:bodyPr>
          <a:lstStyle/>
          <a:p>
            <a:r>
              <a:rPr lang="zh-CN" altLang="en-US" sz="6600" b="1" dirty="0">
                <a:solidFill>
                  <a:schemeClr val="bg1"/>
                </a:solidFill>
                <a:latin typeface="楷体" panose="02010609060101010101" pitchFamily="49" charset="-122"/>
                <a:ea typeface="楷体" panose="02010609060101010101" pitchFamily="49" charset="-122"/>
              </a:rPr>
              <a:t>端午节</a:t>
            </a:r>
            <a:r>
              <a:rPr lang="zh-CN" altLang="en-US" sz="6600" b="1" dirty="0" smtClean="0">
                <a:solidFill>
                  <a:schemeClr val="bg1"/>
                </a:solidFill>
                <a:latin typeface="楷体" panose="02010609060101010101" pitchFamily="49" charset="-122"/>
                <a:ea typeface="楷体" panose="02010609060101010101" pitchFamily="49" charset="-122"/>
              </a:rPr>
              <a:t>的简介</a:t>
            </a:r>
            <a:endParaRPr lang="zh-CN" altLang="en-US" sz="6600" b="1" dirty="0">
              <a:solidFill>
                <a:schemeClr val="bg1"/>
              </a:solidFill>
              <a:latin typeface="楷体" panose="02010609060101010101" pitchFamily="49" charset="-122"/>
              <a:ea typeface="楷体" panose="02010609060101010101" pitchFamily="49" charset="-122"/>
            </a:endParaRPr>
          </a:p>
        </p:txBody>
      </p:sp>
      <p:sp>
        <p:nvSpPr>
          <p:cNvPr id="10" name="矩形 9"/>
          <p:cNvSpPr/>
          <p:nvPr/>
        </p:nvSpPr>
        <p:spPr>
          <a:xfrm>
            <a:off x="4490728" y="2857040"/>
            <a:ext cx="2733441" cy="1107996"/>
          </a:xfrm>
          <a:prstGeom prst="rect">
            <a:avLst/>
          </a:prstGeom>
        </p:spPr>
        <p:txBody>
          <a:bodyPr wrap="none">
            <a:spAutoFit/>
          </a:bodyPr>
          <a:lstStyle/>
          <a:p>
            <a:r>
              <a:rPr lang="zh-CN" altLang="en-US" sz="6600" b="1" dirty="0" smtClean="0">
                <a:solidFill>
                  <a:schemeClr val="bg1"/>
                </a:solidFill>
                <a:latin typeface="楷体" panose="02010609060101010101" pitchFamily="49" charset="-122"/>
                <a:ea typeface="楷体" panose="02010609060101010101" pitchFamily="49" charset="-122"/>
              </a:rPr>
              <a:t>第一章</a:t>
            </a:r>
            <a:endParaRPr lang="zh-CN" altLang="en-US" sz="6600" b="1" dirty="0">
              <a:solidFill>
                <a:schemeClr val="bg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8295144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572000" y="457200"/>
            <a:ext cx="2834640" cy="584775"/>
          </a:xfrm>
          <a:prstGeom prst="rect">
            <a:avLst/>
          </a:prstGeom>
          <a:noFill/>
        </p:spPr>
        <p:txBody>
          <a:bodyPr wrap="square" rtlCol="0">
            <a:spAutoFit/>
          </a:bodyPr>
          <a:lstStyle/>
          <a:p>
            <a:pPr algn="ctr"/>
            <a:r>
              <a:rPr lang="zh-CN" altLang="en-US" sz="3200" b="1" dirty="0">
                <a:latin typeface="楷体" panose="02010609060101010101" pitchFamily="49" charset="-122"/>
                <a:ea typeface="楷体" panose="02010609060101010101" pitchFamily="49" charset="-122"/>
              </a:rPr>
              <a:t>端午节的简介</a:t>
            </a:r>
          </a:p>
        </p:txBody>
      </p:sp>
      <p:sp>
        <p:nvSpPr>
          <p:cNvPr id="6" name="Title 3"/>
          <p:cNvSpPr txBox="1">
            <a:spLocks/>
          </p:cNvSpPr>
          <p:nvPr/>
        </p:nvSpPr>
        <p:spPr>
          <a:xfrm>
            <a:off x="3049168" y="1763650"/>
            <a:ext cx="2368451" cy="466839"/>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zh-CN" altLang="en-US" sz="2400" dirty="0">
                <a:solidFill>
                  <a:srgbClr val="25512A"/>
                </a:solidFill>
                <a:latin typeface="微软雅黑" panose="020B0503020204020204" pitchFamily="34" charset="-122"/>
                <a:ea typeface="微软雅黑" panose="020B0503020204020204" pitchFamily="34" charset="-122"/>
                <a:cs typeface="Roboto Light" charset="0"/>
              </a:rPr>
              <a:t>端午节介绍</a:t>
            </a:r>
            <a:endParaRPr lang="en-US" sz="2400" dirty="0">
              <a:solidFill>
                <a:srgbClr val="25512A"/>
              </a:solidFill>
              <a:latin typeface="微软雅黑" panose="020B0503020204020204" pitchFamily="34" charset="-122"/>
              <a:ea typeface="微软雅黑" panose="020B0503020204020204" pitchFamily="34" charset="-122"/>
              <a:cs typeface="Roboto Light" charset="0"/>
            </a:endParaRPr>
          </a:p>
        </p:txBody>
      </p:sp>
      <p:sp>
        <p:nvSpPr>
          <p:cNvPr id="7" name="Title 3"/>
          <p:cNvSpPr txBox="1">
            <a:spLocks/>
          </p:cNvSpPr>
          <p:nvPr/>
        </p:nvSpPr>
        <p:spPr>
          <a:xfrm>
            <a:off x="2849645" y="2534175"/>
            <a:ext cx="6963327" cy="3112246"/>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50000"/>
              </a:lnSpc>
              <a:spcBef>
                <a:spcPts val="1200"/>
              </a:spcBef>
              <a:buClr>
                <a:schemeClr val="accent2"/>
              </a:buClr>
              <a:buSzPct val="150000"/>
            </a:pPr>
            <a:r>
              <a:rPr lang="zh-CN" altLang="en-US" sz="1800" b="0" dirty="0" smtClean="0">
                <a:solidFill>
                  <a:schemeClr val="tx1">
                    <a:lumMod val="95000"/>
                    <a:lumOff val="5000"/>
                  </a:schemeClr>
                </a:solidFill>
                <a:latin typeface="微软雅黑" panose="020B0503020204020204" pitchFamily="34" charset="-122"/>
                <a:ea typeface="微软雅黑" panose="020B0503020204020204" pitchFamily="34" charset="-122"/>
                <a:cs typeface="Roboto Medium" charset="0"/>
              </a:rPr>
              <a:t>      端午节</a:t>
            </a:r>
            <a:r>
              <a:rPr lang="zh-CN" altLang="en-US" sz="1800" b="0" dirty="0">
                <a:solidFill>
                  <a:schemeClr val="tx1">
                    <a:lumMod val="95000"/>
                    <a:lumOff val="5000"/>
                  </a:schemeClr>
                </a:solidFill>
                <a:latin typeface="微软雅黑" panose="020B0503020204020204" pitchFamily="34" charset="-122"/>
                <a:ea typeface="微软雅黑" panose="020B0503020204020204" pitchFamily="34" charset="-122"/>
                <a:cs typeface="Roboto Medium" charset="0"/>
              </a:rPr>
              <a:t>，又称端阳节、重午节、午日节、龙舟节、正阳节、浴兰节、天中节等，是中国民间传统节日。端午节源自天象崇拜，由上古时代龙图腾祭祀演变而来。</a:t>
            </a:r>
            <a:endParaRPr lang="en-US" altLang="zh-CN" sz="1800" b="0" dirty="0">
              <a:solidFill>
                <a:schemeClr val="tx1">
                  <a:lumMod val="95000"/>
                  <a:lumOff val="5000"/>
                </a:schemeClr>
              </a:solidFill>
              <a:latin typeface="微软雅黑" panose="020B0503020204020204" pitchFamily="34" charset="-122"/>
              <a:ea typeface="微软雅黑" panose="020B0503020204020204" pitchFamily="34" charset="-122"/>
              <a:cs typeface="Roboto Medium" charset="0"/>
            </a:endParaRPr>
          </a:p>
          <a:p>
            <a:pPr>
              <a:lnSpc>
                <a:spcPct val="150000"/>
              </a:lnSpc>
              <a:spcBef>
                <a:spcPts val="1200"/>
              </a:spcBef>
              <a:buClr>
                <a:schemeClr val="accent2"/>
              </a:buClr>
              <a:buSzPct val="150000"/>
            </a:pPr>
            <a:r>
              <a:rPr lang="zh-CN" altLang="en-US" sz="1800" b="0" dirty="0" smtClean="0">
                <a:solidFill>
                  <a:schemeClr val="tx1">
                    <a:lumMod val="95000"/>
                    <a:lumOff val="5000"/>
                  </a:schemeClr>
                </a:solidFill>
                <a:latin typeface="微软雅黑" panose="020B0503020204020204" pitchFamily="34" charset="-122"/>
                <a:ea typeface="微软雅黑" panose="020B0503020204020204" pitchFamily="34" charset="-122"/>
                <a:cs typeface="Roboto Medium" charset="0"/>
              </a:rPr>
              <a:t>      端午节</a:t>
            </a:r>
            <a:r>
              <a:rPr lang="zh-CN" altLang="en-US" sz="1800" b="0" dirty="0">
                <a:solidFill>
                  <a:schemeClr val="tx1">
                    <a:lumMod val="95000"/>
                    <a:lumOff val="5000"/>
                  </a:schemeClr>
                </a:solidFill>
                <a:latin typeface="微软雅黑" panose="020B0503020204020204" pitchFamily="34" charset="-122"/>
                <a:ea typeface="微软雅黑" panose="020B0503020204020204" pitchFamily="34" charset="-122"/>
                <a:cs typeface="Roboto Medium" charset="0"/>
              </a:rPr>
              <a:t>起源涵盖了古老星象文化、人文哲学等方面内容，蕴含着深邃丰厚的文化内涵。端午节在传承发展中杂揉了多种</a:t>
            </a:r>
            <a:r>
              <a:rPr lang="zh-CN" altLang="en-US" sz="1800" b="0" dirty="0" smtClean="0">
                <a:solidFill>
                  <a:schemeClr val="tx1">
                    <a:lumMod val="95000"/>
                    <a:lumOff val="5000"/>
                  </a:schemeClr>
                </a:solidFill>
                <a:latin typeface="微软雅黑" panose="020B0503020204020204" pitchFamily="34" charset="-122"/>
                <a:ea typeface="微软雅黑" panose="020B0503020204020204" pitchFamily="34" charset="-122"/>
                <a:cs typeface="Roboto Medium" charset="0"/>
              </a:rPr>
              <a:t>民俗，节日内容</a:t>
            </a:r>
            <a:r>
              <a:rPr lang="zh-CN" altLang="en-US" sz="1800" b="0" dirty="0">
                <a:solidFill>
                  <a:schemeClr val="tx1">
                    <a:lumMod val="95000"/>
                    <a:lumOff val="5000"/>
                  </a:schemeClr>
                </a:solidFill>
                <a:latin typeface="微软雅黑" panose="020B0503020204020204" pitchFamily="34" charset="-122"/>
                <a:ea typeface="微软雅黑" panose="020B0503020204020204" pitchFamily="34" charset="-122"/>
                <a:cs typeface="Roboto Medium" charset="0"/>
              </a:rPr>
              <a:t>丰富</a:t>
            </a:r>
            <a:r>
              <a:rPr lang="zh-CN" altLang="en-US" sz="1800" b="0" dirty="0" smtClean="0">
                <a:solidFill>
                  <a:schemeClr val="tx1">
                    <a:lumMod val="95000"/>
                    <a:lumOff val="5000"/>
                  </a:schemeClr>
                </a:solidFill>
                <a:latin typeface="微软雅黑" panose="020B0503020204020204" pitchFamily="34" charset="-122"/>
                <a:ea typeface="微软雅黑" panose="020B0503020204020204" pitchFamily="34" charset="-122"/>
                <a:cs typeface="Roboto Medium" charset="0"/>
              </a:rPr>
              <a:t>，赛龙舟</a:t>
            </a:r>
            <a:r>
              <a:rPr lang="zh-CN" altLang="en-US" sz="1800" b="0" dirty="0">
                <a:solidFill>
                  <a:schemeClr val="tx1">
                    <a:lumMod val="95000"/>
                    <a:lumOff val="5000"/>
                  </a:schemeClr>
                </a:solidFill>
                <a:latin typeface="微软雅黑" panose="020B0503020204020204" pitchFamily="34" charset="-122"/>
                <a:ea typeface="微软雅黑" panose="020B0503020204020204" pitchFamily="34" charset="-122"/>
                <a:cs typeface="Roboto Medium" charset="0"/>
              </a:rPr>
              <a:t>与食粽是端午节的两大礼俗，这两大传统礼俗在中国自古传承，至今不辍。</a:t>
            </a:r>
            <a:endParaRPr lang="en-US" sz="1800" b="0" dirty="0">
              <a:solidFill>
                <a:schemeClr val="tx1">
                  <a:lumMod val="95000"/>
                  <a:lumOff val="5000"/>
                </a:schemeClr>
              </a:solidFill>
              <a:latin typeface="微软雅黑" panose="020B0503020204020204" pitchFamily="34" charset="-122"/>
              <a:ea typeface="微软雅黑" panose="020B0503020204020204" pitchFamily="34" charset="-122"/>
              <a:cs typeface="Roboto Medium" charset="0"/>
            </a:endParaRPr>
          </a:p>
        </p:txBody>
      </p:sp>
      <p:grpSp>
        <p:nvGrpSpPr>
          <p:cNvPr id="2" name="组合 1"/>
          <p:cNvGrpSpPr/>
          <p:nvPr/>
        </p:nvGrpSpPr>
        <p:grpSpPr>
          <a:xfrm>
            <a:off x="2208434" y="1459964"/>
            <a:ext cx="8245751" cy="4913540"/>
            <a:chOff x="3054595" y="1937636"/>
            <a:chExt cx="7304055" cy="4649316"/>
          </a:xfrm>
        </p:grpSpPr>
        <p:sp>
          <p:nvSpPr>
            <p:cNvPr id="5" name="Rounded Rectangle 11"/>
            <p:cNvSpPr/>
            <p:nvPr/>
          </p:nvSpPr>
          <p:spPr>
            <a:xfrm>
              <a:off x="3054595" y="1937636"/>
              <a:ext cx="7304055" cy="4649316"/>
            </a:xfrm>
            <a:prstGeom prst="roundRect">
              <a:avLst>
                <a:gd name="adj" fmla="val 1231"/>
              </a:avLst>
            </a:prstGeom>
            <a:noFill/>
            <a:ln>
              <a:solidFill>
                <a:srgbClr val="25512A"/>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6D88F"/>
                </a:solidFill>
                <a:latin typeface="微软雅黑" panose="020B0503020204020204" pitchFamily="34" charset="-122"/>
                <a:ea typeface="微软雅黑" panose="020B0503020204020204" pitchFamily="34" charset="-122"/>
              </a:endParaRPr>
            </a:p>
          </p:txBody>
        </p:sp>
        <p:cxnSp>
          <p:nvCxnSpPr>
            <p:cNvPr id="8" name="Straight Connector 4"/>
            <p:cNvCxnSpPr/>
            <p:nvPr/>
          </p:nvCxnSpPr>
          <p:spPr>
            <a:xfrm>
              <a:off x="3533872" y="1937636"/>
              <a:ext cx="0" cy="615728"/>
            </a:xfrm>
            <a:prstGeom prst="line">
              <a:avLst/>
            </a:prstGeom>
            <a:ln w="25400">
              <a:solidFill>
                <a:srgbClr val="25512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352457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2335188" y="2661360"/>
            <a:ext cx="7521102" cy="2604949"/>
          </a:xfrm>
          <a:prstGeom prst="rect">
            <a:avLst/>
          </a:prstGeom>
          <a:solidFill>
            <a:srgbClr val="25512A"/>
          </a:solidFill>
        </p:spPr>
        <p:txBody>
          <a:bodyPr wrap="square" rtlCol="0">
            <a:noAutofit/>
          </a:bodyPr>
          <a:lstStyle/>
          <a:p>
            <a:pPr algn="ctr"/>
            <a:endParaRPr lang="zh-CN" altLang="en-US" sz="2400" b="1" i="1"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2418915" y="2737560"/>
            <a:ext cx="7258085" cy="2365576"/>
          </a:xfrm>
          <a:prstGeom prst="rect">
            <a:avLst/>
          </a:prstGeom>
          <a:noFill/>
          <a:ln>
            <a:solidFill>
              <a:schemeClr val="bg1"/>
            </a:solidFill>
          </a:ln>
        </p:spPr>
        <p:txBody>
          <a:bodyPr wrap="square" rtlCol="0">
            <a:noAutofit/>
          </a:bodyPr>
          <a:lstStyle/>
          <a:p>
            <a:pPr algn="ctr"/>
            <a:endParaRPr lang="zh-CN" altLang="en-US" sz="2400" b="1" i="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3454632" y="3895595"/>
            <a:ext cx="5282215" cy="1107996"/>
          </a:xfrm>
          <a:prstGeom prst="rect">
            <a:avLst/>
          </a:prstGeom>
        </p:spPr>
        <p:txBody>
          <a:bodyPr wrap="none">
            <a:spAutoFit/>
          </a:bodyPr>
          <a:lstStyle/>
          <a:p>
            <a:r>
              <a:rPr lang="zh-CN" altLang="en-US" sz="6600" b="1" dirty="0">
                <a:solidFill>
                  <a:schemeClr val="bg1"/>
                </a:solidFill>
                <a:latin typeface="楷体" panose="02010609060101010101" pitchFamily="49" charset="-122"/>
                <a:ea typeface="楷体" panose="02010609060101010101" pitchFamily="49" charset="-122"/>
              </a:rPr>
              <a:t>端午节</a:t>
            </a:r>
            <a:r>
              <a:rPr lang="zh-CN" altLang="en-US" sz="6600" b="1" dirty="0" smtClean="0">
                <a:solidFill>
                  <a:schemeClr val="bg1"/>
                </a:solidFill>
                <a:latin typeface="楷体" panose="02010609060101010101" pitchFamily="49" charset="-122"/>
                <a:ea typeface="楷体" panose="02010609060101010101" pitchFamily="49" charset="-122"/>
              </a:rPr>
              <a:t>的</a:t>
            </a:r>
            <a:r>
              <a:rPr lang="zh-CN" altLang="en-US" sz="6600" b="1" dirty="0">
                <a:solidFill>
                  <a:schemeClr val="bg1"/>
                </a:solidFill>
                <a:latin typeface="楷体" panose="02010609060101010101" pitchFamily="49" charset="-122"/>
                <a:ea typeface="楷体" panose="02010609060101010101" pitchFamily="49" charset="-122"/>
              </a:rPr>
              <a:t>习俗</a:t>
            </a:r>
          </a:p>
        </p:txBody>
      </p:sp>
      <p:sp>
        <p:nvSpPr>
          <p:cNvPr id="10" name="矩形 9"/>
          <p:cNvSpPr/>
          <p:nvPr/>
        </p:nvSpPr>
        <p:spPr>
          <a:xfrm>
            <a:off x="4490728" y="2857040"/>
            <a:ext cx="2733441" cy="1107996"/>
          </a:xfrm>
          <a:prstGeom prst="rect">
            <a:avLst/>
          </a:prstGeom>
        </p:spPr>
        <p:txBody>
          <a:bodyPr wrap="none">
            <a:spAutoFit/>
          </a:bodyPr>
          <a:lstStyle/>
          <a:p>
            <a:r>
              <a:rPr lang="zh-CN" altLang="en-US" sz="6600" b="1" dirty="0" smtClean="0">
                <a:solidFill>
                  <a:schemeClr val="bg1"/>
                </a:solidFill>
                <a:latin typeface="楷体" panose="02010609060101010101" pitchFamily="49" charset="-122"/>
                <a:ea typeface="楷体" panose="02010609060101010101" pitchFamily="49" charset="-122"/>
              </a:rPr>
              <a:t>第二章</a:t>
            </a:r>
            <a:endParaRPr lang="zh-CN" altLang="en-US" sz="6600" b="1" dirty="0">
              <a:solidFill>
                <a:schemeClr val="bg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6619867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572000" y="457200"/>
            <a:ext cx="2834640" cy="769441"/>
          </a:xfrm>
          <a:prstGeom prst="rect">
            <a:avLst/>
          </a:prstGeom>
          <a:noFill/>
        </p:spPr>
        <p:txBody>
          <a:bodyPr wrap="square" rtlCol="0">
            <a:spAutoFit/>
          </a:bodyPr>
          <a:lstStyle/>
          <a:p>
            <a:pPr algn="ctr"/>
            <a:r>
              <a:rPr lang="zh-CN" altLang="en-US" sz="4400" b="1" dirty="0">
                <a:latin typeface="楷体" panose="02010609060101010101" pitchFamily="49" charset="-122"/>
                <a:ea typeface="楷体" panose="02010609060101010101" pitchFamily="49" charset="-122"/>
              </a:rPr>
              <a:t>吃粽子</a:t>
            </a:r>
          </a:p>
        </p:txBody>
      </p:sp>
      <p:grpSp>
        <p:nvGrpSpPr>
          <p:cNvPr id="3" name="组合 2"/>
          <p:cNvGrpSpPr/>
          <p:nvPr/>
        </p:nvGrpSpPr>
        <p:grpSpPr>
          <a:xfrm>
            <a:off x="1128320" y="1755461"/>
            <a:ext cx="5064575" cy="4883670"/>
            <a:chOff x="1128320" y="1755461"/>
            <a:chExt cx="5064575" cy="4883670"/>
          </a:xfrm>
        </p:grpSpPr>
        <p:sp>
          <p:nvSpPr>
            <p:cNvPr id="6" name="L 形 5">
              <a:extLst>
                <a:ext uri="{FF2B5EF4-FFF2-40B4-BE49-F238E27FC236}">
                  <a16:creationId xmlns:a16="http://schemas.microsoft.com/office/drawing/2014/main" xmlns="" id="{1E7CFF09-D9A4-490F-958D-68300A969347}"/>
                </a:ext>
              </a:extLst>
            </p:cNvPr>
            <p:cNvSpPr/>
            <p:nvPr/>
          </p:nvSpPr>
          <p:spPr>
            <a:xfrm rot="5400000">
              <a:off x="1103201" y="1780580"/>
              <a:ext cx="457385" cy="407148"/>
            </a:xfrm>
            <a:prstGeom prst="corner">
              <a:avLst>
                <a:gd name="adj1" fmla="val 25014"/>
                <a:gd name="adj2" fmla="val 23544"/>
              </a:avLst>
            </a:prstGeom>
            <a:solidFill>
              <a:srgbClr val="25512A"/>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solidFill>
                  <a:schemeClr val="bg1">
                    <a:lumMod val="50000"/>
                  </a:schemeClr>
                </a:solidFill>
              </a:endParaRPr>
            </a:p>
          </p:txBody>
        </p:sp>
        <p:sp>
          <p:nvSpPr>
            <p:cNvPr id="7" name="L 形 6">
              <a:extLst>
                <a:ext uri="{FF2B5EF4-FFF2-40B4-BE49-F238E27FC236}">
                  <a16:creationId xmlns:a16="http://schemas.microsoft.com/office/drawing/2014/main" xmlns="" id="{A5D3C39F-2DE3-4450-B0FD-48BEB6C73FB4}"/>
                </a:ext>
              </a:extLst>
            </p:cNvPr>
            <p:cNvSpPr/>
            <p:nvPr/>
          </p:nvSpPr>
          <p:spPr>
            <a:xfrm rot="16200000">
              <a:off x="5760628" y="6206865"/>
              <a:ext cx="457385" cy="407148"/>
            </a:xfrm>
            <a:prstGeom prst="corner">
              <a:avLst>
                <a:gd name="adj1" fmla="val 25014"/>
                <a:gd name="adj2" fmla="val 23544"/>
              </a:avLst>
            </a:prstGeom>
            <a:solidFill>
              <a:srgbClr val="25512A"/>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p>
          </p:txBody>
        </p:sp>
        <p:sp>
          <p:nvSpPr>
            <p:cNvPr id="8" name="íşḻiḓe">
              <a:extLst>
                <a:ext uri="{FF2B5EF4-FFF2-40B4-BE49-F238E27FC236}">
                  <a16:creationId xmlns:a16="http://schemas.microsoft.com/office/drawing/2014/main" xmlns="" id="{66455D7A-6BBD-46AB-A34F-D1A02CF0C122}"/>
                </a:ext>
              </a:extLst>
            </p:cNvPr>
            <p:cNvSpPr/>
            <p:nvPr/>
          </p:nvSpPr>
          <p:spPr bwMode="auto">
            <a:xfrm>
              <a:off x="1331893" y="2617860"/>
              <a:ext cx="4861002" cy="3334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50000"/>
                </a:lnSpc>
              </a:pPr>
              <a:r>
                <a:rPr lang="zh-CN" altLang="en-US" dirty="0">
                  <a:latin typeface="微软雅黑" panose="020B0503020204020204" pitchFamily="34" charset="-122"/>
                  <a:ea typeface="微软雅黑" panose="020B0503020204020204" pitchFamily="34" charset="-122"/>
                </a:rPr>
                <a:t>端午食粽，是中华民族自古以来的传统习俗。粽子，属籺的一种，籺是人们在逢年过节时用来拜神的贡品，逢年过节做籺拜神是古老的传统习俗。籺有很多品种，不同的节日会做不同的籺，粽籺是端午节拜神的贡品。粽的主要材料是稻米、馅料和箬叶（或柊叶）等，其由来已久，花样繁多。</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至今，每年五月初，中国百姓家家都要浸糯米、洗粽叶、包粽子，其花色品种更为繁多。端午食粽的风俗，自古以来在中国盛行不衰，并且流传到朝鲜、日本及东南亚诸国。</a:t>
              </a:r>
              <a:endParaRPr lang="en-US" altLang="zh-CN" dirty="0">
                <a:latin typeface="微软雅黑" panose="020B0503020204020204" pitchFamily="34" charset="-122"/>
                <a:ea typeface="微软雅黑" panose="020B0503020204020204" pitchFamily="34" charset="-122"/>
              </a:endParaRPr>
            </a:p>
          </p:txBody>
        </p:sp>
      </p:gr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4738" y="1984154"/>
            <a:ext cx="4644789" cy="4273204"/>
          </a:xfrm>
          <a:prstGeom prst="rect">
            <a:avLst/>
          </a:prstGeom>
        </p:spPr>
      </p:pic>
    </p:spTree>
    <p:extLst>
      <p:ext uri="{BB962C8B-B14F-4D97-AF65-F5344CB8AC3E}">
        <p14:creationId xmlns:p14="http://schemas.microsoft.com/office/powerpoint/2010/main" val="2472049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8152717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2335188" y="2661360"/>
            <a:ext cx="7521102" cy="2604949"/>
          </a:xfrm>
          <a:prstGeom prst="rect">
            <a:avLst/>
          </a:prstGeom>
          <a:solidFill>
            <a:srgbClr val="25512A"/>
          </a:solidFill>
        </p:spPr>
        <p:txBody>
          <a:bodyPr wrap="square" rtlCol="0">
            <a:noAutofit/>
          </a:bodyPr>
          <a:lstStyle/>
          <a:p>
            <a:pPr algn="ctr"/>
            <a:endParaRPr lang="zh-CN" altLang="en-US" sz="2400" b="1" i="1"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2418915" y="2737560"/>
            <a:ext cx="7258085" cy="2365576"/>
          </a:xfrm>
          <a:prstGeom prst="rect">
            <a:avLst/>
          </a:prstGeom>
          <a:noFill/>
          <a:ln>
            <a:solidFill>
              <a:schemeClr val="bg1"/>
            </a:solidFill>
          </a:ln>
        </p:spPr>
        <p:txBody>
          <a:bodyPr wrap="square" rtlCol="0">
            <a:noAutofit/>
          </a:bodyPr>
          <a:lstStyle/>
          <a:p>
            <a:pPr algn="ctr"/>
            <a:endParaRPr lang="zh-CN" altLang="en-US" sz="2400" b="1" i="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3454632" y="3895595"/>
            <a:ext cx="5282215" cy="1107996"/>
          </a:xfrm>
          <a:prstGeom prst="rect">
            <a:avLst/>
          </a:prstGeom>
        </p:spPr>
        <p:txBody>
          <a:bodyPr wrap="none">
            <a:spAutoFit/>
          </a:bodyPr>
          <a:lstStyle/>
          <a:p>
            <a:r>
              <a:rPr lang="zh-CN" altLang="en-US" sz="6600" b="1" dirty="0">
                <a:solidFill>
                  <a:schemeClr val="bg1"/>
                </a:solidFill>
                <a:latin typeface="楷体" panose="02010609060101010101" pitchFamily="49" charset="-122"/>
                <a:ea typeface="楷体" panose="02010609060101010101" pitchFamily="49" charset="-122"/>
              </a:rPr>
              <a:t>端午节</a:t>
            </a:r>
            <a:r>
              <a:rPr lang="zh-CN" altLang="en-US" sz="6600" b="1" dirty="0" smtClean="0">
                <a:solidFill>
                  <a:schemeClr val="bg1"/>
                </a:solidFill>
                <a:latin typeface="楷体" panose="02010609060101010101" pitchFamily="49" charset="-122"/>
                <a:ea typeface="楷体" panose="02010609060101010101" pitchFamily="49" charset="-122"/>
              </a:rPr>
              <a:t>的诗词</a:t>
            </a:r>
            <a:endParaRPr lang="zh-CN" altLang="en-US" sz="6600" b="1" dirty="0">
              <a:solidFill>
                <a:schemeClr val="bg1"/>
              </a:solidFill>
              <a:latin typeface="楷体" panose="02010609060101010101" pitchFamily="49" charset="-122"/>
              <a:ea typeface="楷体" panose="02010609060101010101" pitchFamily="49" charset="-122"/>
            </a:endParaRPr>
          </a:p>
        </p:txBody>
      </p:sp>
      <p:sp>
        <p:nvSpPr>
          <p:cNvPr id="10" name="矩形 9"/>
          <p:cNvSpPr/>
          <p:nvPr/>
        </p:nvSpPr>
        <p:spPr>
          <a:xfrm>
            <a:off x="4490728" y="2857040"/>
            <a:ext cx="2733441" cy="1107996"/>
          </a:xfrm>
          <a:prstGeom prst="rect">
            <a:avLst/>
          </a:prstGeom>
        </p:spPr>
        <p:txBody>
          <a:bodyPr wrap="none">
            <a:spAutoFit/>
          </a:bodyPr>
          <a:lstStyle/>
          <a:p>
            <a:r>
              <a:rPr lang="zh-CN" altLang="en-US" sz="6600" b="1" dirty="0" smtClean="0">
                <a:solidFill>
                  <a:schemeClr val="bg1"/>
                </a:solidFill>
                <a:latin typeface="楷体" panose="02010609060101010101" pitchFamily="49" charset="-122"/>
                <a:ea typeface="楷体" panose="02010609060101010101" pitchFamily="49" charset="-122"/>
              </a:rPr>
              <a:t>第三章</a:t>
            </a:r>
            <a:endParaRPr lang="zh-CN" altLang="en-US" sz="6600" b="1" dirty="0">
              <a:solidFill>
                <a:schemeClr val="bg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3981044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180594" y="949431"/>
            <a:ext cx="3749040" cy="2141164"/>
          </a:xfrm>
          <a:prstGeom prst="rect">
            <a:avLst/>
          </a:prstGeom>
          <a:noFill/>
        </p:spPr>
        <p:txBody>
          <a:bodyPr wrap="square" rtlCol="0">
            <a:spAutoFit/>
          </a:bodyPr>
          <a:lstStyle/>
          <a:p>
            <a:pPr algn="ctr">
              <a:lnSpc>
                <a:spcPct val="200000"/>
              </a:lnSpc>
            </a:pPr>
            <a:r>
              <a:rPr lang="en-US" altLang="zh-CN" sz="3600" b="1" dirty="0">
                <a:latin typeface="微软雅黑" panose="020B0503020204020204" pitchFamily="34" charset="-122"/>
                <a:ea typeface="微软雅黑" panose="020B0503020204020204" pitchFamily="34" charset="-122"/>
              </a:rPr>
              <a:t>《</a:t>
            </a:r>
            <a:r>
              <a:rPr lang="zh-CN" altLang="en-US" sz="3600" b="1" dirty="0">
                <a:latin typeface="微软雅黑" panose="020B0503020204020204" pitchFamily="34" charset="-122"/>
                <a:ea typeface="微软雅黑" panose="020B0503020204020204" pitchFamily="34" charset="-122"/>
              </a:rPr>
              <a:t>浣溪沙</a:t>
            </a:r>
            <a:r>
              <a:rPr lang="en-US" altLang="zh-CN" sz="3600" b="1" dirty="0">
                <a:latin typeface="微软雅黑" panose="020B0503020204020204" pitchFamily="34" charset="-122"/>
                <a:ea typeface="微软雅黑" panose="020B0503020204020204" pitchFamily="34" charset="-122"/>
              </a:rPr>
              <a:t>·</a:t>
            </a:r>
            <a:r>
              <a:rPr lang="zh-CN" altLang="en-US" sz="3600" b="1" dirty="0">
                <a:latin typeface="微软雅黑" panose="020B0503020204020204" pitchFamily="34" charset="-122"/>
                <a:ea typeface="微软雅黑" panose="020B0503020204020204" pitchFamily="34" charset="-122"/>
              </a:rPr>
              <a:t>端午</a:t>
            </a:r>
            <a:r>
              <a:rPr lang="en-US" altLang="zh-CN" sz="3600" b="1" dirty="0">
                <a:latin typeface="微软雅黑" panose="020B0503020204020204" pitchFamily="34" charset="-122"/>
                <a:ea typeface="微软雅黑" panose="020B0503020204020204" pitchFamily="34" charset="-122"/>
              </a:rPr>
              <a:t>》</a:t>
            </a:r>
            <a:r>
              <a:rPr lang="zh-CN" altLang="en-US" sz="3600" b="1" dirty="0">
                <a:latin typeface="微软雅黑" panose="020B0503020204020204" pitchFamily="34" charset="-122"/>
                <a:ea typeface="微软雅黑" panose="020B0503020204020204" pitchFamily="34" charset="-122"/>
              </a:rPr>
              <a:t> </a:t>
            </a:r>
            <a:endParaRPr lang="en-US" altLang="zh-CN" sz="3600" b="1" dirty="0">
              <a:latin typeface="微软雅黑" panose="020B0503020204020204" pitchFamily="34" charset="-122"/>
              <a:ea typeface="微软雅黑" panose="020B0503020204020204" pitchFamily="34" charset="-122"/>
            </a:endParaRPr>
          </a:p>
          <a:p>
            <a:pPr algn="ctr">
              <a:lnSpc>
                <a:spcPct val="200000"/>
              </a:lnSpc>
            </a:pPr>
            <a:r>
              <a:rPr lang="zh-CN" altLang="en-US" sz="3600" b="1" dirty="0">
                <a:latin typeface="微软雅黑" panose="020B0503020204020204" pitchFamily="34" charset="-122"/>
                <a:ea typeface="微软雅黑" panose="020B0503020204020204" pitchFamily="34" charset="-122"/>
              </a:rPr>
              <a:t>北宋</a:t>
            </a:r>
            <a:r>
              <a:rPr lang="en-US" altLang="zh-CN" sz="3600" b="1" dirty="0">
                <a:latin typeface="微软雅黑" panose="020B0503020204020204" pitchFamily="34" charset="-122"/>
                <a:ea typeface="微软雅黑" panose="020B0503020204020204" pitchFamily="34" charset="-122"/>
              </a:rPr>
              <a:t>·</a:t>
            </a:r>
            <a:r>
              <a:rPr lang="zh-CN" altLang="en-US" sz="3600" b="1" dirty="0">
                <a:latin typeface="微软雅黑" panose="020B0503020204020204" pitchFamily="34" charset="-122"/>
                <a:ea typeface="微软雅黑" panose="020B0503020204020204" pitchFamily="34" charset="-122"/>
              </a:rPr>
              <a:t>苏轼</a:t>
            </a:r>
          </a:p>
        </p:txBody>
      </p:sp>
      <p:sp>
        <p:nvSpPr>
          <p:cNvPr id="5" name="矩形 4"/>
          <p:cNvSpPr/>
          <p:nvPr/>
        </p:nvSpPr>
        <p:spPr>
          <a:xfrm>
            <a:off x="1379220" y="3486380"/>
            <a:ext cx="9761220" cy="1815882"/>
          </a:xfrm>
          <a:prstGeom prst="rect">
            <a:avLst/>
          </a:prstGeom>
        </p:spPr>
        <p:txBody>
          <a:bodyPr wrap="square">
            <a:spAutoFit/>
          </a:bodyPr>
          <a:lstStyle/>
          <a:p>
            <a:pPr algn="ctr">
              <a:lnSpc>
                <a:spcPct val="200000"/>
              </a:lnSpc>
            </a:pPr>
            <a:r>
              <a:rPr lang="zh-CN" altLang="en-US" sz="2800" dirty="0">
                <a:latin typeface="微软雅黑" panose="020B0503020204020204" pitchFamily="34" charset="-122"/>
                <a:ea typeface="微软雅黑" panose="020B0503020204020204" pitchFamily="34" charset="-122"/>
              </a:rPr>
              <a:t>轻汗微微透碧纨，明朝端午浴芳兰。流香涨腻满晴川。</a:t>
            </a:r>
            <a:br>
              <a:rPr lang="zh-CN" altLang="en-US" sz="2800" dirty="0">
                <a:latin typeface="微软雅黑" panose="020B0503020204020204" pitchFamily="34" charset="-122"/>
                <a:ea typeface="微软雅黑" panose="020B0503020204020204" pitchFamily="34" charset="-122"/>
              </a:rPr>
            </a:br>
            <a:r>
              <a:rPr lang="zh-CN" altLang="en-US" sz="2800" dirty="0">
                <a:latin typeface="微软雅黑" panose="020B0503020204020204" pitchFamily="34" charset="-122"/>
                <a:ea typeface="微软雅黑" panose="020B0503020204020204" pitchFamily="34" charset="-122"/>
              </a:rPr>
              <a:t>彩线轻缠红玉臂，小符斜挂绿云鬟。佳人相见一千年。</a:t>
            </a:r>
          </a:p>
        </p:txBody>
      </p:sp>
    </p:spTree>
    <p:extLst>
      <p:ext uri="{BB962C8B-B14F-4D97-AF65-F5344CB8AC3E}">
        <p14:creationId xmlns:p14="http://schemas.microsoft.com/office/powerpoint/2010/main" val="40631727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TotalTime>
  <Words>483</Words>
  <Application>Microsoft Office PowerPoint</Application>
  <PresentationFormat>宽屏</PresentationFormat>
  <Paragraphs>27</Paragraphs>
  <Slides>13</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13</vt:i4>
      </vt:variant>
    </vt:vector>
  </HeadingPairs>
  <TitlesOfParts>
    <vt:vector size="22" baseType="lpstr">
      <vt:lpstr>Roboto Light</vt:lpstr>
      <vt:lpstr>Roboto Medium</vt:lpstr>
      <vt:lpstr>楷体</vt:lpstr>
      <vt:lpstr>宋体</vt:lpstr>
      <vt:lpstr>微软雅黑</vt:lpstr>
      <vt:lpstr>Arial</vt:lpstr>
      <vt:lpstr>Calibri</vt:lpstr>
      <vt:lpstr>Calibri Light</vt:lpstr>
      <vt:lpstr>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15</cp:revision>
  <dcterms:created xsi:type="dcterms:W3CDTF">2019-05-21T13:05:42Z</dcterms:created>
  <dcterms:modified xsi:type="dcterms:W3CDTF">2024-05-14T06:18:40Z</dcterms:modified>
</cp:coreProperties>
</file>